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8"/>
  </p:notesMasterIdLst>
  <p:sldIdLst>
    <p:sldId id="305" r:id="rId2"/>
    <p:sldId id="306" r:id="rId3"/>
    <p:sldId id="309" r:id="rId4"/>
    <p:sldId id="278" r:id="rId5"/>
    <p:sldId id="288" r:id="rId6"/>
    <p:sldId id="320" r:id="rId7"/>
    <p:sldId id="289" r:id="rId8"/>
    <p:sldId id="290" r:id="rId9"/>
    <p:sldId id="287" r:id="rId10"/>
    <p:sldId id="294" r:id="rId11"/>
    <p:sldId id="317" r:id="rId12"/>
    <p:sldId id="313" r:id="rId13"/>
    <p:sldId id="314" r:id="rId14"/>
    <p:sldId id="315" r:id="rId15"/>
    <p:sldId id="316" r:id="rId16"/>
    <p:sldId id="31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45BD7B"/>
    <a:srgbClr val="24337C"/>
    <a:srgbClr val="FF5050"/>
    <a:srgbClr val="DDDDDD"/>
    <a:srgbClr val="C0C0C0"/>
    <a:srgbClr val="000000"/>
    <a:srgbClr val="A3B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0" autoAdjust="0"/>
    <p:restoredTop sz="94648" autoAdjust="0"/>
  </p:normalViewPr>
  <p:slideViewPr>
    <p:cSldViewPr snapToGrid="0">
      <p:cViewPr varScale="1">
        <p:scale>
          <a:sx n="106" d="100"/>
          <a:sy n="106" d="100"/>
        </p:scale>
        <p:origin x="10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CE5857-C286-4D1A-9145-21505B90F4A0}" type="datetimeFigureOut">
              <a:rPr lang="ru-RU"/>
              <a:pPr>
                <a:defRPr/>
              </a:pPr>
              <a:t>15.08.2022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C37CA4-B554-4AF1-A46E-E4811FFD3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CED36-5EAC-43C3-9E86-BF4C1546B5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0000F-5837-41F4-B7F5-EEFE721122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4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68352-149C-4E38-B801-EAD330168F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2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18D0A-9CA9-476C-9AA3-ECE93A1BEB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6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AFB21-B687-4A71-82F3-1CC1CE376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0C329-BFC7-4C08-88D1-781A6C93EF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ECE8D-C2E0-40E7-A285-0D99E9497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10115-A026-4ABB-B192-442D9FB7D1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5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F71FA-D5AC-4A2A-BB94-9A44AAE37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3A025-3809-4ED2-A3EF-72428B8CF1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05DE7-38FB-440B-8376-60629BA4DA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0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FEF98F-44D1-450D-B695-53EBA9130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0"/>
            <a:ext cx="937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06"/>
            <a:ext cx="9144000" cy="64755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08214" y="497941"/>
            <a:ext cx="4246075" cy="49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344488" y="1183843"/>
            <a:ext cx="6481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0A85FF"/>
                </a:solidFill>
                <a:latin typeface="Verdana" pitchFamily="34" charset="0"/>
              </a:rPr>
              <a:t>Почему следует поступать в </a:t>
            </a:r>
            <a:r>
              <a:rPr lang="uk-UA" sz="2400" b="1" dirty="0">
                <a:solidFill>
                  <a:srgbClr val="0A85FF"/>
                </a:solidFill>
              </a:rPr>
              <a:t>ИРИБ ?</a:t>
            </a:r>
            <a:endParaRPr lang="en-US" sz="2400" b="1" dirty="0">
              <a:solidFill>
                <a:srgbClr val="0A85FF"/>
              </a:solidFill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325438" y="1783918"/>
            <a:ext cx="822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just" eaLnBrk="0" hangingPunct="0">
              <a:spcBef>
                <a:spcPts val="600"/>
              </a:spcBef>
              <a:buSzPct val="150000"/>
              <a:buFontTx/>
              <a:buBlip>
                <a:blip r:embed="rId2"/>
              </a:buBlip>
            </a:pPr>
            <a:r>
              <a:rPr lang="ru-RU"/>
              <a:t> гарантированное трудоустройство по специальности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62239" y="396256"/>
            <a:ext cx="9251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32775" name="Picture 2" descr="http://rt-sevastopol.ru/images2/logo/uran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8" y="3900821"/>
            <a:ext cx="1981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4" descr="http://rt-sevastopol.ru/images2/logo/telec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5410" y="4824384"/>
            <a:ext cx="920717" cy="11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0" descr="http://rt-sevastopol.ru/images2/logo/omeg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432" y="4824384"/>
            <a:ext cx="118903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2" descr="&amp;lcy;&amp;ocy;&amp;gcy;&amp;ocy;&amp;tcy;&amp;icy;&amp;pcy; &amp;Mcy;&amp;Gcy;&amp;I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5300" y="4714090"/>
            <a:ext cx="1145161" cy="11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8" descr="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903" y="2347165"/>
            <a:ext cx="1288097" cy="11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9" descr="imag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42243" y="2298245"/>
            <a:ext cx="1601946" cy="12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20" descr="37898"/>
          <p:cNvPicPr>
            <a:picLocks noChangeAspect="1" noChangeArrowheads="1"/>
          </p:cNvPicPr>
          <p:nvPr/>
        </p:nvPicPr>
        <p:blipFill>
          <a:blip r:embed="rId9"/>
          <a:srcRect l="11116" t="22232" r="11116" b="22232"/>
          <a:stretch>
            <a:fillRect/>
          </a:stretch>
        </p:blipFill>
        <p:spPr bwMode="auto">
          <a:xfrm>
            <a:off x="1668776" y="2401672"/>
            <a:ext cx="1916593" cy="107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23" descr="скачанные файлы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31006" y="2298245"/>
            <a:ext cx="1244787" cy="12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4" descr="скачанные файлы (1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04000" y="4741866"/>
            <a:ext cx="1371793" cy="111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6" descr="http://rt-sevastopol.ru/images2/logo/korall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07114" y="3876532"/>
            <a:ext cx="2556510" cy="63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20" descr="http://mobile-win.ru/public/images/main/logo.png"/>
          <p:cNvPicPr>
            <a:picLocks noChangeAspect="1" noChangeArrowheads="1"/>
          </p:cNvPicPr>
          <p:nvPr/>
        </p:nvPicPr>
        <p:blipFill>
          <a:blip r:embed="rId13"/>
          <a:srcRect t="13373" b="13373"/>
          <a:stretch>
            <a:fillRect/>
          </a:stretch>
        </p:blipFill>
        <p:spPr bwMode="auto">
          <a:xfrm>
            <a:off x="5210363" y="3802222"/>
            <a:ext cx="1800037" cy="69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9" descr="ростех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72186" y="2302448"/>
            <a:ext cx="94852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7015" y="3863026"/>
            <a:ext cx="892778" cy="596885"/>
          </a:xfrm>
          <a:prstGeom prst="rect">
            <a:avLst/>
          </a:prstGeom>
        </p:spPr>
      </p:pic>
      <p:pic>
        <p:nvPicPr>
          <p:cNvPr id="21" name="Рисунок 26" descr="logo.png"/>
          <p:cNvPicPr>
            <a:picLocks noChangeAspect="1"/>
          </p:cNvPicPr>
          <p:nvPr/>
        </p:nvPicPr>
        <p:blipFill>
          <a:blip r:embed="rId16"/>
          <a:srcRect r="67126" b="2797"/>
          <a:stretch>
            <a:fillRect/>
          </a:stretch>
        </p:blipFill>
        <p:spPr bwMode="auto">
          <a:xfrm>
            <a:off x="4641321" y="4931218"/>
            <a:ext cx="1138083" cy="69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logo_blue_new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90264" y="4714090"/>
            <a:ext cx="1153925" cy="11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12" y="6018393"/>
            <a:ext cx="9134475" cy="828675"/>
          </a:xfrm>
          <a:prstGeom prst="rect">
            <a:avLst/>
          </a:prstGeom>
        </p:spPr>
      </p:pic>
      <p:sp>
        <p:nvSpPr>
          <p:cNvPr id="32773" name="Rectangle 2"/>
          <p:cNvSpPr txBox="1">
            <a:spLocks noChangeArrowheads="1"/>
          </p:cNvSpPr>
          <p:nvPr/>
        </p:nvSpPr>
        <p:spPr bwMode="auto">
          <a:xfrm>
            <a:off x="457200" y="115456"/>
            <a:ext cx="7696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  <a:latin typeface="Verdana" pitchFamily="34" charset="0"/>
              </a:rPr>
              <a:t>Пять причин…</a:t>
            </a:r>
            <a:endParaRPr lang="en-US" sz="3600" b="1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5"/>
          <p:cNvSpPr>
            <a:spLocks noChangeArrowheads="1"/>
          </p:cNvSpPr>
          <p:nvPr/>
        </p:nvSpPr>
        <p:spPr bwMode="gray">
          <a:xfrm>
            <a:off x="7010400" y="64770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  <a:latin typeface="Verdana" pitchFamily="34" charset="0"/>
              </a:rPr>
              <a:t>irib@sevsu.ru</a:t>
            </a:r>
          </a:p>
        </p:txBody>
      </p:sp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344488" y="1274377"/>
            <a:ext cx="6481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0A85FF"/>
                </a:solidFill>
                <a:latin typeface="Verdana" pitchFamily="34" charset="0"/>
              </a:rPr>
              <a:t>Почему следует поступать в </a:t>
            </a:r>
            <a:r>
              <a:rPr lang="uk-UA" sz="2400" b="1">
                <a:solidFill>
                  <a:srgbClr val="0A85FF"/>
                </a:solidFill>
              </a:rPr>
              <a:t>ИРИБ ?</a:t>
            </a:r>
            <a:endParaRPr lang="en-US" sz="2400" b="1">
              <a:solidFill>
                <a:srgbClr val="0A85FF"/>
              </a:solidFill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361950" y="1880802"/>
            <a:ext cx="822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just" eaLnBrk="0" hangingPunct="0">
              <a:spcBef>
                <a:spcPts val="600"/>
              </a:spcBef>
              <a:buSzPct val="150000"/>
              <a:buFontTx/>
              <a:buBlip>
                <a:blip r:embed="rId2"/>
              </a:buBlip>
            </a:pPr>
            <a:r>
              <a:rPr lang="ru-RU"/>
              <a:t> высокий уровень профессиональной подготовки на основе современных информационных технологий</a:t>
            </a:r>
          </a:p>
        </p:txBody>
      </p:sp>
      <p:sp>
        <p:nvSpPr>
          <p:cNvPr id="33797" name="Rectangle 2"/>
          <p:cNvSpPr txBox="1">
            <a:spLocks noChangeArrowheads="1"/>
          </p:cNvSpPr>
          <p:nvPr/>
        </p:nvSpPr>
        <p:spPr bwMode="auto">
          <a:xfrm>
            <a:off x="457200" y="205990"/>
            <a:ext cx="7696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chemeClr val="tx2"/>
                </a:solidFill>
                <a:latin typeface="Verdana" pitchFamily="34" charset="0"/>
              </a:rPr>
              <a:t>Пять причин…</a:t>
            </a:r>
            <a:endParaRPr lang="en-US" sz="36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2239" y="486790"/>
            <a:ext cx="9251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pic>
        <p:nvPicPr>
          <p:cNvPr id="33799" name="Picture 2" descr="E:\Фотографии\Университет\2017\Инж.центр\IMG_0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2806430"/>
            <a:ext cx="3878262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5" descr="https://www.sevsu.ru/images/novosti/_2017/03_march/14_03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" y="2801667"/>
            <a:ext cx="4313238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2" y="6018393"/>
            <a:ext cx="9134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5"/>
          <p:cNvSpPr>
            <a:spLocks noChangeArrowheads="1"/>
          </p:cNvSpPr>
          <p:nvPr/>
        </p:nvSpPr>
        <p:spPr bwMode="gray">
          <a:xfrm>
            <a:off x="7010400" y="64770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  <a:latin typeface="Verdana" pitchFamily="34" charset="0"/>
              </a:rPr>
              <a:t>irib@sevsu.ru</a:t>
            </a:r>
          </a:p>
        </p:txBody>
      </p:sp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344488" y="1419225"/>
            <a:ext cx="6481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0A85FF"/>
                </a:solidFill>
                <a:latin typeface="Verdana" pitchFamily="34" charset="0"/>
              </a:rPr>
              <a:t>Почему следует поступать в </a:t>
            </a:r>
            <a:r>
              <a:rPr lang="uk-UA" sz="2400" b="1">
                <a:solidFill>
                  <a:srgbClr val="0A85FF"/>
                </a:solidFill>
              </a:rPr>
              <a:t>ИРИБ ?</a:t>
            </a:r>
            <a:endParaRPr lang="en-US" sz="2400" b="1">
              <a:solidFill>
                <a:srgbClr val="0A85FF"/>
              </a:solidFill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242888" y="2108200"/>
            <a:ext cx="822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just" eaLnBrk="0" hangingPunct="0">
              <a:spcBef>
                <a:spcPts val="600"/>
              </a:spcBef>
              <a:buSzPct val="150000"/>
              <a:buFontTx/>
              <a:buBlip>
                <a:blip r:embed="rId2"/>
              </a:buBlip>
            </a:pPr>
            <a:r>
              <a:rPr lang="ru-RU"/>
              <a:t>получение во время учебы дополнительных стипендий и грантов, которые могут обеспечить Вашу финансовую самостоятельность</a:t>
            </a:r>
          </a:p>
        </p:txBody>
      </p:sp>
      <p:sp>
        <p:nvSpPr>
          <p:cNvPr id="34821" name="Rectangle 2"/>
          <p:cNvSpPr txBox="1">
            <a:spLocks noChangeArrowheads="1"/>
          </p:cNvSpPr>
          <p:nvPr/>
        </p:nvSpPr>
        <p:spPr bwMode="auto">
          <a:xfrm>
            <a:off x="457200" y="350838"/>
            <a:ext cx="7696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chemeClr val="tx2"/>
                </a:solidFill>
                <a:latin typeface="Verdana" pitchFamily="34" charset="0"/>
              </a:rPr>
              <a:t>Пять причин…</a:t>
            </a:r>
            <a:endParaRPr lang="en-US" sz="36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2239" y="631638"/>
            <a:ext cx="9251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34823" name="Picture 2" descr="E:\Фотографии\Университет\2017\02 20 РНКБ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3338513"/>
            <a:ext cx="34147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161925" y="3424238"/>
            <a:ext cx="537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Стипендии Правительства РФ (5-10 тыс. руб.)</a:t>
            </a: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161925" y="3881438"/>
            <a:ext cx="5375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Стипендии Президента РФ (5-10 тыс. руб.)</a:t>
            </a:r>
          </a:p>
        </p:txBody>
      </p: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193675" y="4327525"/>
            <a:ext cx="5373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Стипендии г. Севастополя (15 тыс. руб.)</a:t>
            </a:r>
          </a:p>
        </p:txBody>
      </p:sp>
      <p:sp>
        <p:nvSpPr>
          <p:cNvPr id="34827" name="TextBox 12"/>
          <p:cNvSpPr txBox="1">
            <a:spLocks noChangeArrowheads="1"/>
          </p:cNvSpPr>
          <p:nvPr/>
        </p:nvSpPr>
        <p:spPr bwMode="auto">
          <a:xfrm>
            <a:off x="134938" y="5195888"/>
            <a:ext cx="5495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- Гранты РФФИ, конференций (до 1,5 млн. руб.)</a:t>
            </a:r>
          </a:p>
        </p:txBody>
      </p: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152400" y="476250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- Стипендии ученого Совета </a:t>
            </a:r>
            <a:r>
              <a:rPr lang="ru-RU" dirty="0" err="1" smtClean="0"/>
              <a:t>СевГУ</a:t>
            </a:r>
            <a:r>
              <a:rPr lang="ru-RU" dirty="0" smtClean="0"/>
              <a:t> (</a:t>
            </a:r>
            <a:r>
              <a:rPr lang="ru-RU" dirty="0"/>
              <a:t>3 тыс</a:t>
            </a:r>
            <a:r>
              <a:rPr lang="ru-RU" dirty="0" smtClean="0"/>
              <a:t>. руб</a:t>
            </a:r>
            <a:r>
              <a:rPr lang="ru-RU" dirty="0"/>
              <a:t>.)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2" y="6018393"/>
            <a:ext cx="9134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 txBox="1">
            <a:spLocks noChangeArrowheads="1"/>
          </p:cNvSpPr>
          <p:nvPr/>
        </p:nvSpPr>
        <p:spPr bwMode="auto">
          <a:xfrm>
            <a:off x="344488" y="1057087"/>
            <a:ext cx="6481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0A85FF"/>
                </a:solidFill>
                <a:latin typeface="Verdana" pitchFamily="34" charset="0"/>
              </a:rPr>
              <a:t>Почему следует поступать в </a:t>
            </a:r>
            <a:r>
              <a:rPr lang="uk-UA" sz="2400" b="1" dirty="0">
                <a:solidFill>
                  <a:srgbClr val="0A85FF"/>
                </a:solidFill>
              </a:rPr>
              <a:t>ИРИБ ?</a:t>
            </a:r>
            <a:endParaRPr lang="en-US" sz="2400" b="1" dirty="0">
              <a:solidFill>
                <a:srgbClr val="0A85FF"/>
              </a:solidFill>
            </a:endParaRPr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371475" y="1657592"/>
            <a:ext cx="8220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just" eaLnBrk="0" hangingPunct="0">
              <a:spcBef>
                <a:spcPts val="600"/>
              </a:spcBef>
              <a:buSzPct val="150000"/>
              <a:buFontTx/>
              <a:buBlip>
                <a:blip r:embed="rId2"/>
              </a:buBlip>
            </a:pPr>
            <a:r>
              <a:rPr lang="ru-RU"/>
              <a:t>участие в научной работе с представлением результатов на  международных научно-технических конференциях и публикацией научных работ</a:t>
            </a:r>
          </a:p>
        </p:txBody>
      </p:sp>
      <p:sp>
        <p:nvSpPr>
          <p:cNvPr id="35845" name="Rectangle 2"/>
          <p:cNvSpPr txBox="1">
            <a:spLocks noChangeArrowheads="1"/>
          </p:cNvSpPr>
          <p:nvPr/>
        </p:nvSpPr>
        <p:spPr bwMode="auto">
          <a:xfrm>
            <a:off x="457200" y="350838"/>
            <a:ext cx="7696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chemeClr val="tx2"/>
                </a:solidFill>
                <a:latin typeface="Verdana" pitchFamily="34" charset="0"/>
              </a:rPr>
              <a:t>Пять причин…</a:t>
            </a:r>
            <a:endParaRPr lang="en-US" sz="36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35846" name="Прямоугольник 7"/>
          <p:cNvSpPr>
            <a:spLocks noChangeArrowheads="1"/>
          </p:cNvSpPr>
          <p:nvPr/>
        </p:nvSpPr>
        <p:spPr bwMode="auto">
          <a:xfrm>
            <a:off x="249238" y="2994267"/>
            <a:ext cx="6340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(А)</a:t>
            </a:r>
            <a:r>
              <a:rPr lang="ru-RU"/>
              <a:t> Международная молодежная научно-техническая конференция </a:t>
            </a:r>
            <a:r>
              <a:rPr lang="ru-RU" b="1"/>
              <a:t>«Современные проблемы радиоэлектроники и телекоммуникаций, РТ» </a:t>
            </a:r>
            <a:r>
              <a:rPr lang="ru-RU" altLang="ru-RU"/>
              <a:t>проводится ежегодно </a:t>
            </a:r>
            <a:r>
              <a:rPr lang="ru-RU" altLang="ru-RU" b="1"/>
              <a:t>с 2004 </a:t>
            </a:r>
            <a:r>
              <a:rPr lang="ru-RU" altLang="ru-RU"/>
              <a:t>года.</a:t>
            </a:r>
            <a:r>
              <a:rPr lang="ru-RU"/>
              <a:t> </a:t>
            </a:r>
          </a:p>
        </p:txBody>
      </p:sp>
      <p:pic>
        <p:nvPicPr>
          <p:cNvPr id="35847" name="Picture 10" descr="rt-2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350" y="2913304"/>
            <a:ext cx="19367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Прямоугольник 9"/>
          <p:cNvSpPr>
            <a:spLocks noChangeArrowheads="1"/>
          </p:cNvSpPr>
          <p:nvPr/>
        </p:nvSpPr>
        <p:spPr bwMode="auto">
          <a:xfrm>
            <a:off x="258763" y="4643679"/>
            <a:ext cx="6242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/>
              <a:t>(Б)</a:t>
            </a:r>
            <a:r>
              <a:rPr lang="ru-RU" altLang="ru-RU"/>
              <a:t> Международная научно-техническая конференция </a:t>
            </a:r>
            <a:r>
              <a:rPr lang="ru-RU" altLang="ru-RU" b="1"/>
              <a:t>«Актуальные вопросы биологической физики и химии, БФФХ»</a:t>
            </a:r>
            <a:r>
              <a:rPr lang="ru-RU" altLang="ru-RU"/>
              <a:t> проводится ежегодно </a:t>
            </a:r>
            <a:r>
              <a:rPr lang="ru-RU" altLang="ru-RU" b="1"/>
              <a:t>с 2005 </a:t>
            </a:r>
            <a:r>
              <a:rPr lang="ru-RU" altLang="ru-RU"/>
              <a:t>года. </a:t>
            </a:r>
            <a:endParaRPr lang="ru-RU"/>
          </a:p>
        </p:txBody>
      </p:sp>
      <p:pic>
        <p:nvPicPr>
          <p:cNvPr id="35849" name="Picture 10" descr="G6aaRwZQhOE"/>
          <p:cNvPicPr>
            <a:picLocks noChangeAspect="1" noChangeArrowheads="1"/>
          </p:cNvPicPr>
          <p:nvPr/>
        </p:nvPicPr>
        <p:blipFill>
          <a:blip r:embed="rId4"/>
          <a:srcRect l="3123" t="11241" r="6395"/>
          <a:stretch>
            <a:fillRect/>
          </a:stretch>
        </p:blipFill>
        <p:spPr bwMode="auto">
          <a:xfrm>
            <a:off x="6608763" y="4505567"/>
            <a:ext cx="192881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98438" y="2857742"/>
            <a:ext cx="8528050" cy="1392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8275" y="4427779"/>
            <a:ext cx="8528050" cy="13922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62239" y="269500"/>
            <a:ext cx="9251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2" y="6018393"/>
            <a:ext cx="9134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5"/>
          <p:cNvSpPr>
            <a:spLocks noChangeArrowheads="1"/>
          </p:cNvSpPr>
          <p:nvPr/>
        </p:nvSpPr>
        <p:spPr bwMode="gray">
          <a:xfrm>
            <a:off x="7010400" y="64770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b="1">
                <a:solidFill>
                  <a:srgbClr val="CC0000"/>
                </a:solidFill>
                <a:latin typeface="Verdana" pitchFamily="34" charset="0"/>
              </a:rPr>
              <a:t>irib@sevsu.ru</a:t>
            </a:r>
          </a:p>
        </p:txBody>
      </p:sp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344488" y="1038989"/>
            <a:ext cx="648176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solidFill>
                  <a:srgbClr val="0A85FF"/>
                </a:solidFill>
                <a:latin typeface="Verdana" pitchFamily="34" charset="0"/>
              </a:rPr>
              <a:t>Почему следует поступать в </a:t>
            </a:r>
            <a:r>
              <a:rPr lang="uk-UA" sz="2400" b="1">
                <a:solidFill>
                  <a:srgbClr val="0A85FF"/>
                </a:solidFill>
              </a:rPr>
              <a:t>ИРИБ ?</a:t>
            </a:r>
            <a:endParaRPr lang="en-US" sz="2400" b="1">
              <a:solidFill>
                <a:srgbClr val="0A85FF"/>
              </a:solidFill>
            </a:endParaRP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371475" y="1681927"/>
            <a:ext cx="8220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just" eaLnBrk="0" hangingPunct="0">
              <a:spcBef>
                <a:spcPts val="600"/>
              </a:spcBef>
              <a:buSzPct val="150000"/>
              <a:buFontTx/>
              <a:buBlip>
                <a:blip r:embed="rId2"/>
              </a:buBlip>
            </a:pPr>
            <a:r>
              <a:rPr lang="ru-RU"/>
              <a:t>возможность провести студенческие годы в красивейшем городе Севастополе, совмещая обучение с отдыхом на берегу Черного моря.</a:t>
            </a:r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457200" y="350838"/>
            <a:ext cx="7696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chemeClr val="tx2"/>
                </a:solidFill>
                <a:latin typeface="Verdana" pitchFamily="34" charset="0"/>
              </a:rPr>
              <a:t>Пять причин…</a:t>
            </a:r>
            <a:endParaRPr lang="en-US" sz="36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2239" y="251402"/>
            <a:ext cx="92517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6871" name="Picture 2" descr="http://tomatoz.ru/uploads/posts/2013-04/1367050418_99584701_3_resize.jpg"/>
          <p:cNvPicPr>
            <a:picLocks noChangeAspect="1" noChangeArrowheads="1"/>
          </p:cNvPicPr>
          <p:nvPr/>
        </p:nvPicPr>
        <p:blipFill>
          <a:blip r:embed="rId3"/>
          <a:srcRect t="12901" b="7031"/>
          <a:stretch>
            <a:fillRect/>
          </a:stretch>
        </p:blipFill>
        <p:spPr bwMode="auto">
          <a:xfrm>
            <a:off x="258762" y="2528001"/>
            <a:ext cx="8585124" cy="310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2" y="6018393"/>
            <a:ext cx="9134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346842" y="314042"/>
            <a:ext cx="859872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Институт радиоэлектроники и информационной безопасности, </a:t>
            </a:r>
            <a:endParaRPr lang="ru-RU" dirty="0" smtClean="0"/>
          </a:p>
          <a:p>
            <a:r>
              <a:rPr lang="ru-RU" dirty="0" smtClean="0"/>
              <a:t>Студгородок </a:t>
            </a:r>
            <a:r>
              <a:rPr lang="ru-RU" dirty="0"/>
              <a:t>СевГУ, </a:t>
            </a:r>
          </a:p>
          <a:p>
            <a:r>
              <a:rPr lang="ru-RU" dirty="0"/>
              <a:t>ул. Университетская 33, </a:t>
            </a:r>
          </a:p>
          <a:p>
            <a:r>
              <a:rPr lang="ru-RU" dirty="0"/>
              <a:t>г. </a:t>
            </a:r>
            <a:r>
              <a:rPr lang="ru-RU" dirty="0" smtClean="0"/>
              <a:t>Севастополь</a:t>
            </a:r>
            <a:endParaRPr lang="ru-RU" b="1" dirty="0"/>
          </a:p>
          <a:p>
            <a:endParaRPr lang="ru-RU" dirty="0"/>
          </a:p>
          <a:p>
            <a:r>
              <a:rPr lang="ru-RU" sz="2400" b="1" dirty="0" smtClean="0"/>
              <a:t>Контакты: 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5374"/>
              </p:ext>
            </p:extLst>
          </p:nvPr>
        </p:nvGraphicFramePr>
        <p:xfrm>
          <a:off x="178676" y="2497501"/>
          <a:ext cx="8766886" cy="39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752">
                  <a:extLst>
                    <a:ext uri="{9D8B030D-6E8A-4147-A177-3AD203B41FA5}">
                      <a16:colId xmlns:a16="http://schemas.microsoft.com/office/drawing/2014/main" val="3867961242"/>
                    </a:ext>
                  </a:extLst>
                </a:gridCol>
                <a:gridCol w="2522482">
                  <a:extLst>
                    <a:ext uri="{9D8B030D-6E8A-4147-A177-3AD203B41FA5}">
                      <a16:colId xmlns:a16="http://schemas.microsoft.com/office/drawing/2014/main" val="442260339"/>
                    </a:ext>
                  </a:extLst>
                </a:gridCol>
                <a:gridCol w="1660635">
                  <a:extLst>
                    <a:ext uri="{9D8B030D-6E8A-4147-A177-3AD203B41FA5}">
                      <a16:colId xmlns:a16="http://schemas.microsoft.com/office/drawing/2014/main" val="1392184510"/>
                    </a:ext>
                  </a:extLst>
                </a:gridCol>
                <a:gridCol w="1788017">
                  <a:extLst>
                    <a:ext uri="{9D8B030D-6E8A-4147-A177-3AD203B41FA5}">
                      <a16:colId xmlns:a16="http://schemas.microsoft.com/office/drawing/2014/main" val="3892888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Направление / специальность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Кафедра 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Заведующий кафедрой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Телефон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232824"/>
                  </a:ext>
                </a:extLst>
              </a:tr>
              <a:tr h="929923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11.03.01 Радиотехника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11.05.01 Радиоэлектронные системы и комплексы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Радиоэлектронные системы и технологии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Афонин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Игорь Леонидович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+7978-749-51-43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5228071"/>
                  </a:ext>
                </a:extLst>
              </a:tr>
              <a:tr h="103187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11.03.02 Инфокоммуникационные технологии и системы связи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Инновационные телекоммуникационные технологии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Савочкин Александр Анатольевич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+7978-768-22-57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76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11.03.03 Конструирование и технология электронных средств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11.03.04 Электроника и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наноэлектроника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 техника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Михайлюк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Юрий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Петрович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+7978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-74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-63-70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23993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34" y="461187"/>
            <a:ext cx="1387556" cy="9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0531" y="446882"/>
            <a:ext cx="64513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600" b="1" dirty="0">
                <a:solidFill>
                  <a:schemeClr val="tx2"/>
                </a:solidFill>
                <a:latin typeface="Verdana" pitchFamily="34" charset="0"/>
              </a:rPr>
              <a:t>Образование</a:t>
            </a:r>
            <a:endParaRPr lang="en-US" sz="36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10" name="Группа 27"/>
          <p:cNvGrpSpPr>
            <a:grpSpLocks/>
          </p:cNvGrpSpPr>
          <p:nvPr/>
        </p:nvGrpSpPr>
        <p:grpSpPr bwMode="auto">
          <a:xfrm>
            <a:off x="1311275" y="2017713"/>
            <a:ext cx="3817938" cy="1173162"/>
            <a:chOff x="1311965" y="2027583"/>
            <a:chExt cx="3816626" cy="11728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311965" y="2505281"/>
              <a:ext cx="3816626" cy="6951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gray">
            <a:xfrm>
              <a:off x="2167209" y="2642502"/>
              <a:ext cx="223582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>
                  <a:solidFill>
                    <a:schemeClr val="bg1"/>
                  </a:solidFill>
                </a:rPr>
                <a:t>Бакалавриат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3" name="TextBox 24"/>
            <p:cNvSpPr txBox="1">
              <a:spLocks noChangeArrowheads="1"/>
            </p:cNvSpPr>
            <p:nvPr/>
          </p:nvSpPr>
          <p:spPr bwMode="auto">
            <a:xfrm>
              <a:off x="2207007" y="2027583"/>
              <a:ext cx="2186824" cy="36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4 </a:t>
              </a:r>
              <a:r>
                <a:rPr lang="ru-RU" dirty="0"/>
                <a:t>года (</a:t>
              </a:r>
              <a:r>
                <a:rPr lang="ru-RU" dirty="0" smtClean="0"/>
                <a:t>5 лет ЗФО) </a:t>
              </a:r>
              <a:endParaRPr lang="ru-RU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287963" y="2493963"/>
            <a:ext cx="1908175" cy="6969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gray">
          <a:xfrm>
            <a:off x="5365750" y="2663825"/>
            <a:ext cx="1751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Магистратура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5256213" y="2036763"/>
            <a:ext cx="3027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года (2 г. 3 </a:t>
            </a:r>
            <a:r>
              <a:rPr lang="ru-RU" dirty="0" smtClean="0"/>
              <a:t>м. для ЗФО</a:t>
            </a:r>
            <a:r>
              <a:rPr lang="ru-RU" dirty="0"/>
              <a:t>)</a:t>
            </a: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1292225" y="3727450"/>
            <a:ext cx="5346700" cy="1143000"/>
            <a:chOff x="1292087" y="3727175"/>
            <a:chExt cx="5347252" cy="114299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292087" y="4174847"/>
              <a:ext cx="5347252" cy="69532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gray">
            <a:xfrm>
              <a:off x="3100388" y="4307574"/>
              <a:ext cx="18355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</a:rPr>
                <a:t>Специалитет</a:t>
              </a:r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20" name="TextBox 26"/>
            <p:cNvSpPr txBox="1">
              <a:spLocks noChangeArrowheads="1"/>
            </p:cNvSpPr>
            <p:nvPr/>
          </p:nvSpPr>
          <p:spPr bwMode="auto">
            <a:xfrm>
              <a:off x="2843235" y="3727175"/>
              <a:ext cx="2522797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5</a:t>
              </a:r>
              <a:r>
                <a:rPr lang="ru-RU" dirty="0"/>
                <a:t>,</a:t>
              </a:r>
              <a:r>
                <a:rPr lang="en-US" dirty="0"/>
                <a:t>5</a:t>
              </a:r>
              <a:r>
                <a:rPr lang="ru-RU" dirty="0"/>
                <a:t> лет (6 лет ЗФО)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5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1ECA0-AA25-47DF-97C4-04727473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99" y="244427"/>
            <a:ext cx="8164476" cy="6449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НАПРАВЛЕНИЯ И СПЕЦИАЛЬНОСТИ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96B33-F2E8-46E3-A9DD-4B1A4D20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99" y="1468816"/>
            <a:ext cx="8229600" cy="5013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Бакалавриат:</a:t>
            </a:r>
          </a:p>
          <a:p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03.03.02 - Физика (профиль: Физика живых систем)</a:t>
            </a:r>
          </a:p>
          <a:p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10.03.01 - Информационная безопасность</a:t>
            </a:r>
          </a:p>
          <a:p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11.03.01 - Радиотехника</a:t>
            </a:r>
          </a:p>
          <a:p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11.03.02 - Инфокоммуникационные технологии и системы связи</a:t>
            </a:r>
          </a:p>
          <a:p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11.03.03 - Конструирование и технология электронных </a:t>
            </a:r>
            <a:r>
              <a:rPr lang="ru-RU" sz="2000" b="0" dirty="0" smtClean="0">
                <a:solidFill>
                  <a:schemeClr val="accent5">
                    <a:lumMod val="75000"/>
                  </a:schemeClr>
                </a:solidFill>
              </a:rPr>
              <a:t>средств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0" dirty="0" smtClean="0">
                <a:solidFill>
                  <a:schemeClr val="accent5">
                    <a:lumMod val="75000"/>
                  </a:schemeClr>
                </a:solidFill>
              </a:rPr>
              <a:t>11.03.04 </a:t>
            </a:r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- Электроника и </a:t>
            </a:r>
            <a:r>
              <a:rPr lang="ru-RU" sz="2000" b="0" dirty="0" err="1" smtClean="0">
                <a:solidFill>
                  <a:schemeClr val="accent5">
                    <a:lumMod val="75000"/>
                  </a:schemeClr>
                </a:solidFill>
              </a:rPr>
              <a:t>наноэлектроника</a:t>
            </a:r>
            <a:endParaRPr lang="ru-RU" sz="2000" b="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000" b="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Специалитет:</a:t>
            </a:r>
          </a:p>
          <a:p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10.05.01 - Компьютерная безопасность</a:t>
            </a:r>
          </a:p>
          <a:p>
            <a:r>
              <a:rPr lang="ru-RU" sz="2000" b="0" dirty="0">
                <a:solidFill>
                  <a:schemeClr val="accent5">
                    <a:lumMod val="75000"/>
                  </a:schemeClr>
                </a:solidFill>
              </a:rPr>
              <a:t>11.05.01 - Радиоэлектронные системы и комплексы</a:t>
            </a: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64" y="2553080"/>
            <a:ext cx="8446884" cy="15769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648" y="777090"/>
            <a:ext cx="1524000" cy="10953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357" y="5207649"/>
            <a:ext cx="8446884" cy="391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9"/>
          <a:stretch/>
        </p:blipFill>
        <p:spPr>
          <a:xfrm>
            <a:off x="0" y="910338"/>
            <a:ext cx="9144000" cy="51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06"/>
            <a:ext cx="9144000" cy="6475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86" y="4744016"/>
            <a:ext cx="2613057" cy="1742038"/>
          </a:xfrm>
          <a:prstGeom prst="rect">
            <a:avLst/>
          </a:prstGeom>
          <a:ln w="6985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52" y="4744016"/>
            <a:ext cx="2625505" cy="1750337"/>
          </a:xfrm>
          <a:prstGeom prst="rect">
            <a:avLst/>
          </a:prstGeom>
          <a:ln w="6985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08214" y="497941"/>
            <a:ext cx="4246075" cy="49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68537" y="426232"/>
            <a:ext cx="5357011" cy="8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chemeClr val="tx2"/>
                </a:solidFill>
                <a:latin typeface="Verdana" pitchFamily="34" charset="0"/>
              </a:rPr>
              <a:t>Кооперация </a:t>
            </a:r>
          </a:p>
          <a:p>
            <a:r>
              <a:rPr lang="ru-RU" sz="2400" b="1" dirty="0">
                <a:solidFill>
                  <a:schemeClr val="tx2"/>
                </a:solidFill>
                <a:latin typeface="Verdana" pitchFamily="34" charset="0"/>
              </a:rPr>
              <a:t>с </a:t>
            </a:r>
            <a:r>
              <a:rPr lang="ru-RU" sz="2400" b="1" dirty="0" err="1">
                <a:solidFill>
                  <a:schemeClr val="tx2"/>
                </a:solidFill>
                <a:latin typeface="Verdana" pitchFamily="34" charset="0"/>
              </a:rPr>
              <a:t>Госкорпорацией</a:t>
            </a:r>
            <a:r>
              <a:rPr lang="ru-RU" sz="2400" b="1" dirty="0">
                <a:solidFill>
                  <a:schemeClr val="tx2"/>
                </a:solidFill>
                <a:latin typeface="Verdana" pitchFamily="34" charset="0"/>
              </a:rPr>
              <a:t> «</a:t>
            </a:r>
            <a:r>
              <a:rPr lang="ru-RU" sz="2400" b="1" dirty="0" err="1">
                <a:solidFill>
                  <a:schemeClr val="tx2"/>
                </a:solidFill>
                <a:latin typeface="Verdana" pitchFamily="34" charset="0"/>
              </a:rPr>
              <a:t>Ростех</a:t>
            </a:r>
            <a:r>
              <a:rPr lang="ru-RU" sz="2400" b="1" dirty="0">
                <a:solidFill>
                  <a:schemeClr val="tx2"/>
                </a:solidFill>
                <a:latin typeface="Verdana" pitchFamily="34" charset="0"/>
              </a:rPr>
              <a:t>»</a:t>
            </a:r>
            <a:endParaRPr lang="en-US" sz="2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5562" y="3916396"/>
            <a:ext cx="8640960" cy="25846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600" kern="0" dirty="0">
                <a:solidFill>
                  <a:schemeClr val="tx1"/>
                </a:solidFill>
              </a:rPr>
              <a:t>Соглашение с ГК «</a:t>
            </a:r>
            <a:r>
              <a:rPr lang="ru-RU" sz="1600" kern="0" dirty="0" err="1">
                <a:solidFill>
                  <a:schemeClr val="tx1"/>
                </a:solidFill>
              </a:rPr>
              <a:t>Ростех</a:t>
            </a:r>
            <a:r>
              <a:rPr lang="ru-RU" sz="1600" kern="0" dirty="0">
                <a:solidFill>
                  <a:schemeClr val="tx1"/>
                </a:solidFill>
              </a:rPr>
              <a:t>» предусматривает: </a:t>
            </a:r>
          </a:p>
          <a:p>
            <a:r>
              <a:rPr lang="ru-RU" sz="1600" b="0" kern="0" dirty="0">
                <a:solidFill>
                  <a:schemeClr val="tx1"/>
                </a:solidFill>
              </a:rPr>
              <a:t>создание специализированной кафедры (кафедра </a:t>
            </a:r>
            <a:r>
              <a:rPr lang="ru-RU" sz="1600" b="0" kern="0" dirty="0" err="1">
                <a:solidFill>
                  <a:schemeClr val="tx1"/>
                </a:solidFill>
              </a:rPr>
              <a:t>ИТТ</a:t>
            </a:r>
            <a:r>
              <a:rPr lang="ru-RU" sz="1600" b="0" kern="0" dirty="0">
                <a:solidFill>
                  <a:schemeClr val="tx1"/>
                </a:solidFill>
              </a:rPr>
              <a:t> создана);</a:t>
            </a:r>
          </a:p>
          <a:p>
            <a:r>
              <a:rPr lang="ru-RU" sz="1600" b="0" kern="0" dirty="0">
                <a:solidFill>
                  <a:schemeClr val="tx1"/>
                </a:solidFill>
              </a:rPr>
              <a:t>разработку магистерской программы обучения (программа разработана);</a:t>
            </a:r>
          </a:p>
          <a:p>
            <a:r>
              <a:rPr lang="ru-RU" sz="1600" b="0" kern="0" dirty="0">
                <a:solidFill>
                  <a:schemeClr val="tx1"/>
                </a:solidFill>
              </a:rPr>
              <a:t>организацию и техническое обеспечение работы лабораторий в области перспективных технологий мобильной связи на базе </a:t>
            </a:r>
            <a:r>
              <a:rPr lang="ru-RU" sz="1600" b="0" kern="0" dirty="0" err="1">
                <a:solidFill>
                  <a:schemeClr val="tx1"/>
                </a:solidFill>
              </a:rPr>
              <a:t>СевГУ</a:t>
            </a:r>
            <a:r>
              <a:rPr lang="ru-RU" sz="1600" b="0" kern="0" dirty="0">
                <a:solidFill>
                  <a:schemeClr val="tx1"/>
                </a:solidFill>
              </a:rPr>
              <a:t>;</a:t>
            </a:r>
          </a:p>
          <a:p>
            <a:r>
              <a:rPr lang="ru-RU" sz="1600" b="0" kern="0" dirty="0">
                <a:solidFill>
                  <a:schemeClr val="tx1"/>
                </a:solidFill>
              </a:rPr>
              <a:t>организацию </a:t>
            </a:r>
            <a:r>
              <a:rPr lang="ru-RU" sz="1600" b="0" kern="0" dirty="0" smtClean="0">
                <a:solidFill>
                  <a:schemeClr val="tx1"/>
                </a:solidFill>
              </a:rPr>
              <a:t>учебных проектов для студентов </a:t>
            </a:r>
            <a:r>
              <a:rPr lang="ru-RU" sz="1600" b="0" kern="0" dirty="0" err="1" smtClean="0">
                <a:solidFill>
                  <a:schemeClr val="tx1"/>
                </a:solidFill>
              </a:rPr>
              <a:t>СевГУ</a:t>
            </a:r>
            <a:r>
              <a:rPr lang="ru-RU" sz="1600" b="0" kern="0" dirty="0" smtClean="0">
                <a:solidFill>
                  <a:schemeClr val="tx1"/>
                </a:solidFill>
              </a:rPr>
              <a:t> (трудоустройство еще на этапе обучения и целевая подготовка);</a:t>
            </a:r>
          </a:p>
          <a:p>
            <a:r>
              <a:rPr lang="ru-RU" sz="1600" b="0" kern="0" dirty="0" smtClean="0">
                <a:solidFill>
                  <a:schemeClr val="tx1"/>
                </a:solidFill>
              </a:rPr>
              <a:t>привлечение </a:t>
            </a:r>
            <a:r>
              <a:rPr lang="ru-RU" sz="1600" b="0" kern="0" dirty="0">
                <a:solidFill>
                  <a:schemeClr val="tx1"/>
                </a:solidFill>
              </a:rPr>
              <a:t>сотрудников </a:t>
            </a:r>
            <a:r>
              <a:rPr lang="ru-RU" sz="1600" b="0" kern="0" dirty="0" err="1">
                <a:solidFill>
                  <a:schemeClr val="tx1"/>
                </a:solidFill>
              </a:rPr>
              <a:t>Ростех</a:t>
            </a:r>
            <a:r>
              <a:rPr lang="ru-RU" sz="1600" b="0" kern="0" dirty="0">
                <a:solidFill>
                  <a:schemeClr val="tx1"/>
                </a:solidFill>
              </a:rPr>
              <a:t> к преподавательской деятельности и повышению квалификации сотрудников </a:t>
            </a:r>
            <a:r>
              <a:rPr lang="ru-RU" sz="1600" b="0" kern="0" dirty="0" err="1">
                <a:solidFill>
                  <a:schemeClr val="tx1"/>
                </a:solidFill>
              </a:rPr>
              <a:t>СевГУ</a:t>
            </a:r>
            <a:r>
              <a:rPr lang="ru-RU" sz="1600" b="0" kern="0" dirty="0" smtClean="0">
                <a:solidFill>
                  <a:schemeClr val="tx1"/>
                </a:solidFill>
              </a:rPr>
              <a:t>.</a:t>
            </a:r>
            <a:endParaRPr lang="ru-RU" sz="1600" b="0" kern="0" dirty="0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80161" y="1702168"/>
            <a:ext cx="8731762" cy="1750498"/>
            <a:chOff x="206949" y="5059813"/>
            <a:chExt cx="8822565" cy="1628424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" r="7556"/>
            <a:stretch/>
          </p:blipFill>
          <p:spPr>
            <a:xfrm>
              <a:off x="206949" y="5068237"/>
              <a:ext cx="2160000" cy="16200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4" r="5644"/>
            <a:stretch/>
          </p:blipFill>
          <p:spPr>
            <a:xfrm>
              <a:off x="4648659" y="5068237"/>
              <a:ext cx="2160000" cy="162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55" t="-976" r="1632" b="976"/>
            <a:stretch/>
          </p:blipFill>
          <p:spPr>
            <a:xfrm>
              <a:off x="6869514" y="5059813"/>
              <a:ext cx="2160000" cy="162000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4" t="-947" r="10019" b="947"/>
            <a:stretch/>
          </p:blipFill>
          <p:spPr>
            <a:xfrm>
              <a:off x="2427804" y="5068237"/>
              <a:ext cx="2160000" cy="1620000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50" y="358016"/>
            <a:ext cx="1674175" cy="10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324658"/>
            <a:ext cx="5305196" cy="3263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4" y="2629647"/>
            <a:ext cx="3535345" cy="2653362"/>
          </a:xfrm>
          <a:prstGeom prst="rect">
            <a:avLst/>
          </a:prstGeom>
          <a:ln w="123825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08214" y="497941"/>
            <a:ext cx="4246075" cy="49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"/>
            <a:ext cx="9144000" cy="6467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0" y="4057409"/>
            <a:ext cx="5680164" cy="2571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83" y="1130932"/>
            <a:ext cx="3514381" cy="2637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0" y="2236424"/>
            <a:ext cx="3077930" cy="2083759"/>
          </a:xfrm>
          <a:prstGeom prst="rect">
            <a:avLst/>
          </a:prstGeom>
          <a:ln w="698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903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356"/>
            <a:ext cx="91440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2864</TotalTime>
  <Words>404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Тема Office</vt:lpstr>
      <vt:lpstr>Презентация PowerPoint</vt:lpstr>
      <vt:lpstr>Презентация PowerPoint</vt:lpstr>
      <vt:lpstr>НАПРАВЛЕНИЯ И СПЕЦИАЛЬНОСТИ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Guilddesign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Sung Ha, Park</dc:creator>
  <cp:lastModifiedBy>Александр Анатольевич Савочкин</cp:lastModifiedBy>
  <cp:revision>345</cp:revision>
  <dcterms:created xsi:type="dcterms:W3CDTF">2004-10-01T04:52:28Z</dcterms:created>
  <dcterms:modified xsi:type="dcterms:W3CDTF">2022-08-15T13:22:41Z</dcterms:modified>
</cp:coreProperties>
</file>