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60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8EA2-E1B3-40CF-99DC-020312789E9B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B163-8467-47B5-BECE-0963EBB64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2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994200" y="1521000"/>
            <a:ext cx="4927320" cy="26715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0" b="1" strike="noStrike" spc="-1">
                <a:solidFill>
                  <a:srgbClr val="000000"/>
                </a:solidFill>
                <a:latin typeface="Arial Black"/>
              </a:rPr>
              <a:t>Click to edit Master title style</a:t>
            </a:r>
            <a:endParaRPr lang="en-US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897CAA13-97E1-433E-A890-2F37863722ED}" type="datetime">
              <a:rPr lang="ru-RU" sz="1200" b="0" strike="noStrike" spc="-1">
                <a:solidFill>
                  <a:srgbClr val="8B8B8B"/>
                </a:solidFill>
                <a:latin typeface="Arial"/>
              </a:rPr>
              <a:t>06.05.2022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89C9723-E388-4693-9BA2-E5AE12A718A0}" type="slidenum">
              <a:rPr lang="ru-RU" sz="1200" b="0" strike="noStrike" spc="-1">
                <a:solidFill>
                  <a:srgbClr val="8B8B8B"/>
                </a:solidFill>
                <a:latin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 Black"/>
              </a:rPr>
              <a:t>Click to edit Master title style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Master text styles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level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Third level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level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level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E7089F1-4DB8-4957-A74B-86A7C09FD807}" type="datetime">
              <a:rPr lang="ru-RU" sz="1200" b="0" strike="noStrike" spc="-1">
                <a:solidFill>
                  <a:srgbClr val="8B8B8B"/>
                </a:solidFill>
                <a:latin typeface="Arial"/>
              </a:rPr>
              <a:t>06.05.2022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E03CC4F5-B619-48E7-A66D-0E8A7DDAA558}" type="slidenum">
              <a:rPr lang="ru-RU" sz="1200" b="0" strike="noStrike" spc="-1">
                <a:solidFill>
                  <a:srgbClr val="8B8B8B"/>
                </a:solidFill>
                <a:latin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3290040" y="2831760"/>
            <a:ext cx="5698440" cy="3889080"/>
          </a:xfrm>
          <a:prstGeom prst="rect">
            <a:avLst/>
          </a:prstGeom>
          <a:noFill/>
          <a:ln>
            <a:noFill/>
          </a:ln>
          <a:effectLst>
            <a:outerShdw dist="38160">
              <a:srgbClr val="000000">
                <a:alpha val="97000"/>
              </a:srgbClr>
            </a:outerShdw>
          </a:effectLst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600" b="1" strike="noStrike" spc="-1" dirty="0" err="1">
                <a:solidFill>
                  <a:srgbClr val="FF0000"/>
                </a:solidFill>
                <a:latin typeface="Arial Black"/>
              </a:rPr>
              <a:t>Книга</a:t>
            </a:r>
            <a:r>
              <a:rPr lang="en-US" sz="6600" b="1" strike="noStrike" spc="-1" dirty="0">
                <a:solidFill>
                  <a:srgbClr val="FF0000"/>
                </a:solidFill>
                <a:latin typeface="Arial Black"/>
              </a:rPr>
              <a:t> </a:t>
            </a:r>
            <a:r>
              <a:rPr lang="en-US" sz="6600" b="1" strike="noStrike" spc="-1" dirty="0" err="1">
                <a:solidFill>
                  <a:srgbClr val="FF0000"/>
                </a:solidFill>
                <a:latin typeface="Arial Black"/>
              </a:rPr>
              <a:t>Памяти</a:t>
            </a:r>
            <a:r>
              <a:rPr lang="en-US" sz="6600" b="1" strike="noStrike" spc="-1" dirty="0">
                <a:solidFill>
                  <a:srgbClr val="FF0000"/>
                </a:solidFill>
                <a:latin typeface="Arial Black"/>
              </a:rPr>
              <a:t> КМТК </a:t>
            </a:r>
            <a:r>
              <a:rPr lang="en-US" sz="6600" b="1" strike="noStrike" spc="-1" dirty="0" smtClean="0">
                <a:solidFill>
                  <a:srgbClr val="FF0000"/>
                </a:solidFill>
                <a:latin typeface="Arial Black"/>
              </a:rPr>
              <a:t>202</a:t>
            </a:r>
            <a:r>
              <a:rPr lang="ru-RU" sz="6600" b="1" strike="noStrike" spc="-1" dirty="0" smtClean="0">
                <a:solidFill>
                  <a:srgbClr val="FF0000"/>
                </a:solidFill>
                <a:latin typeface="Arial Black"/>
              </a:rPr>
              <a:t>2</a:t>
            </a:r>
            <a:r>
              <a:rPr lang="en-US" sz="6600" b="1" strike="noStrike" spc="-1" dirty="0" smtClean="0">
                <a:solidFill>
                  <a:srgbClr val="FF0000"/>
                </a:solidFill>
                <a:latin typeface="Arial Black"/>
              </a:rPr>
              <a:t> </a:t>
            </a:r>
            <a:r>
              <a:rPr dirty="0"/>
              <a:t/>
            </a:r>
            <a:br>
              <a:rPr dirty="0"/>
            </a:br>
            <a:endParaRPr lang="en-US" sz="6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" name="Picture 6"/>
          <p:cNvPicPr/>
          <p:nvPr/>
        </p:nvPicPr>
        <p:blipFill>
          <a:blip r:embed="rId2"/>
          <a:stretch/>
        </p:blipFill>
        <p:spPr>
          <a:xfrm>
            <a:off x="0" y="0"/>
            <a:ext cx="9143640" cy="1988640"/>
          </a:xfrm>
          <a:prstGeom prst="rect">
            <a:avLst/>
          </a:prstGeom>
          <a:ln>
            <a:noFill/>
          </a:ln>
        </p:spPr>
      </p:pic>
      <p:sp>
        <p:nvSpPr>
          <p:cNvPr id="84" name="TextShape 2"/>
          <p:cNvSpPr txBox="1"/>
          <p:nvPr/>
        </p:nvSpPr>
        <p:spPr>
          <a:xfrm>
            <a:off x="3763800" y="5065560"/>
            <a:ext cx="5829120" cy="1655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106525"/>
            <a:ext cx="853514" cy="120711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45344" y="476671"/>
            <a:ext cx="4231112" cy="27699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Бочарников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Федор Иванович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7904" y="5589240"/>
            <a:ext cx="338437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/>
              <a:t>Лавров Дмитрий группа 1ТСП9-1</a:t>
            </a:r>
            <a:endParaRPr lang="ru-RU" sz="140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476671"/>
            <a:ext cx="3407905" cy="44889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96752"/>
            <a:ext cx="4176464" cy="376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52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106524"/>
            <a:ext cx="853514" cy="120711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45344" y="476671"/>
            <a:ext cx="4231112" cy="27699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Захаров Александр Андреевич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50618" y="4810975"/>
            <a:ext cx="338437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/>
              <a:t>Захаров Захар группа 1ТСП9-1</a:t>
            </a:r>
            <a:endParaRPr lang="ru-RU" sz="14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45344" y="908720"/>
            <a:ext cx="4231112" cy="36933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300" dirty="0"/>
              <a:t>Мой прадедушка.</a:t>
            </a:r>
          </a:p>
          <a:p>
            <a:r>
              <a:rPr lang="ru-RU" sz="1300" dirty="0"/>
              <a:t>Военную присягу принял 4 </a:t>
            </a:r>
            <a:r>
              <a:rPr lang="ru-RU" sz="1300" dirty="0" smtClean="0"/>
              <a:t>октября 1940 </a:t>
            </a:r>
            <a:r>
              <a:rPr lang="ru-RU" sz="1300" dirty="0"/>
              <a:t>года. Служил в 1-й </a:t>
            </a:r>
            <a:r>
              <a:rPr lang="ru-RU" sz="1300" dirty="0" smtClean="0"/>
              <a:t>гвардейской стрелковой </a:t>
            </a:r>
            <a:r>
              <a:rPr lang="ru-RU" sz="1300" dirty="0"/>
              <a:t>дивизии под</a:t>
            </a:r>
          </a:p>
          <a:p>
            <a:r>
              <a:rPr lang="ru-RU" sz="1300" dirty="0"/>
              <a:t>руководством </a:t>
            </a:r>
            <a:r>
              <a:rPr lang="ru-RU" sz="1300" dirty="0" smtClean="0"/>
              <a:t>генерал-майора </a:t>
            </a:r>
            <a:r>
              <a:rPr lang="ru-RU" sz="1300" dirty="0" err="1" smtClean="0"/>
              <a:t>Руссиянова</a:t>
            </a:r>
            <a:r>
              <a:rPr lang="ru-RU" sz="1300" dirty="0"/>
              <a:t>. Великую </a:t>
            </a:r>
            <a:r>
              <a:rPr lang="ru-RU" sz="1300" dirty="0" smtClean="0"/>
              <a:t>Отечественную Войну </a:t>
            </a:r>
            <a:r>
              <a:rPr lang="ru-RU" sz="1300" dirty="0"/>
              <a:t>прошёл в </a:t>
            </a:r>
            <a:r>
              <a:rPr lang="ru-RU" sz="1300" dirty="0" smtClean="0"/>
              <a:t>третьей мотострелковой </a:t>
            </a:r>
            <a:r>
              <a:rPr lang="ru-RU" sz="1300" dirty="0"/>
              <a:t>дивизии от </a:t>
            </a:r>
            <a:r>
              <a:rPr lang="ru-RU" sz="1300" dirty="0" smtClean="0"/>
              <a:t>старой Белорусской </a:t>
            </a:r>
            <a:r>
              <a:rPr lang="ru-RU" sz="1300" dirty="0"/>
              <a:t>границы до Будапешта</a:t>
            </a:r>
            <a:r>
              <a:rPr lang="ru-RU" sz="1300" dirty="0" smtClean="0"/>
              <a:t>.  Участвовал </a:t>
            </a:r>
            <a:r>
              <a:rPr lang="ru-RU" sz="1300" dirty="0"/>
              <a:t>в войне с 22 июня </a:t>
            </a:r>
            <a:r>
              <a:rPr lang="ru-RU" sz="1300" dirty="0" smtClean="0"/>
              <a:t>1941 по </a:t>
            </a:r>
            <a:r>
              <a:rPr lang="ru-RU" sz="1300" dirty="0"/>
              <a:t>1946г. Сражался на Брянском </a:t>
            </a:r>
            <a:r>
              <a:rPr lang="ru-RU" sz="1300" dirty="0" smtClean="0"/>
              <a:t>и</a:t>
            </a:r>
          </a:p>
          <a:p>
            <a:r>
              <a:rPr lang="ru-RU" sz="1300" dirty="0" smtClean="0"/>
              <a:t>Юго-Западных фронтах, участвовал в Елецкой операции, Сталинградской, Донбасской, Запорожской, Кировоградской, Будапештской,</a:t>
            </a:r>
          </a:p>
          <a:p>
            <a:r>
              <a:rPr lang="ru-RU" sz="1300" dirty="0" smtClean="0"/>
              <a:t>Венской операциях, в освобождении Европы. 24 августа 1943г. Был тяжело ранен. </a:t>
            </a:r>
          </a:p>
          <a:p>
            <a:r>
              <a:rPr lang="ru-RU" sz="1300" dirty="0" smtClean="0"/>
              <a:t>Получил правительственные награды : «За</a:t>
            </a:r>
          </a:p>
          <a:p>
            <a:r>
              <a:rPr lang="ru-RU" sz="1300" dirty="0" smtClean="0"/>
              <a:t>оборону Москвы» 1944г. Орден Красной Звезды, Орден Отечественной войны 1-й степени, медаль «За отвагу», медаль «За оборону Будапешта», медаль «За освобождение Вены»</a:t>
            </a:r>
            <a:endParaRPr lang="ru-RU" sz="13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96" y="452736"/>
            <a:ext cx="3193707" cy="447345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076774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106524"/>
            <a:ext cx="853514" cy="120711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45344" y="476671"/>
            <a:ext cx="4231112" cy="64807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Осипов Василий Иванович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5344" y="5140196"/>
            <a:ext cx="338437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/>
              <a:t>Марченко Дмитрий группа 1ТСП9-1</a:t>
            </a:r>
            <a:endParaRPr lang="ru-RU" sz="140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448070"/>
            <a:ext cx="3384377" cy="398904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44" y="1412776"/>
            <a:ext cx="4231112" cy="3528392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392931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17477"/>
            <a:ext cx="772977" cy="109321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45344" y="343403"/>
            <a:ext cx="4231112" cy="27699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Панфилов Евгений Максимович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3074" y="6036459"/>
            <a:ext cx="338437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/>
              <a:t>Михалев Даниил группа 2СВ9-1</a:t>
            </a:r>
            <a:endParaRPr lang="ru-RU" sz="1400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53074" y="800707"/>
            <a:ext cx="4823382" cy="50475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Родился 20 июня 1920 года в городе Иркутске. Окончил 7 классов и аэроклуб в городе Керчь. С 1937 года в рядах Красной Армии, в 1940 году окончил </a:t>
            </a:r>
            <a:r>
              <a:rPr lang="ru-RU" sz="1400" dirty="0" err="1"/>
              <a:t>Качинскую</a:t>
            </a:r>
            <a:r>
              <a:rPr lang="ru-RU" sz="1400" dirty="0"/>
              <a:t> военную авиационную школу лётчиков. Служил в 126-м ИАП (Белорусский военный округ). С октября 1940 по август 1942г. служил в </a:t>
            </a:r>
            <a:r>
              <a:rPr lang="ru-RU" sz="1400" dirty="0" err="1"/>
              <a:t>Авиачастях.В</a:t>
            </a:r>
            <a:r>
              <a:rPr lang="ru-RU" sz="1400" dirty="0"/>
              <a:t> годы Великой Отечественной войны: командир звена 126-го истребительного </a:t>
            </a:r>
            <a:r>
              <a:rPr lang="ru-RU" sz="1400" dirty="0" err="1"/>
              <a:t>авиаполка.Утром</a:t>
            </a:r>
            <a:r>
              <a:rPr lang="ru-RU" sz="1400" dirty="0"/>
              <a:t> 22 июня 1941г. (08:30) в воздушном бою над своим аэродромом в районе д. </a:t>
            </a:r>
            <a:r>
              <a:rPr lang="ru-RU" sz="1400" dirty="0" err="1"/>
              <a:t>Боцки</a:t>
            </a:r>
            <a:r>
              <a:rPr lang="ru-RU" sz="1400" dirty="0"/>
              <a:t> (под г. </a:t>
            </a:r>
            <a:r>
              <a:rPr lang="ru-RU" sz="1400" dirty="0" err="1"/>
              <a:t>Белостоком</a:t>
            </a:r>
            <a:r>
              <a:rPr lang="ru-RU" sz="1400" dirty="0"/>
              <a:t>, Белоруссия) совершил таран вражеского истребителя Ме-109. Несмотря на ранение, летчик приземлился на парашюте и около 20 дней провел в госпитале. Позднее воевал на Западном, Юго-Западном, Южном, Брянском, Сталинградском, Юго-Восточном фронтах. Всего совершил 286 боевых вылетов, провел 33 воздушных боя, в которых сбил лично 5 самолётов. Награжден орденом Ленина и двумя орденами Красного </a:t>
            </a:r>
            <a:r>
              <a:rPr lang="ru-RU" sz="1400" dirty="0" err="1"/>
              <a:t>Знамени.Также</a:t>
            </a:r>
            <a:r>
              <a:rPr lang="ru-RU" sz="1400" dirty="0"/>
              <a:t> представлялся к званию Героя Советского Союза, но не получил его. 12 августа 1942 года командир звена 148-го истребительного авиационного полка старший лейтенант Е. М. Панфилов погиб в воздушном бою.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1435"/>
            <a:ext cx="3150651" cy="331139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5936"/>
            <a:ext cx="1368152" cy="158527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91" y="3720196"/>
            <a:ext cx="1331596" cy="1587822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434598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309" y="365126"/>
            <a:ext cx="2887548" cy="347158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>
                <a:latin typeface="+mn-lt"/>
              </a:rPr>
              <a:t>Фото героя (если есть)</a:t>
            </a: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6168" y="365126"/>
            <a:ext cx="3994485" cy="479310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СКОРИК ИГНАТ СЕМЕНОВИЧ</a:t>
            </a:r>
          </a:p>
          <a:p>
            <a:pPr marL="0" indent="0" algn="just"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Мой родной дед. Старший брат семьи Скориков. Был призван на службу Полевым военкоматом 08.07.41 и воевал до 27.05.45 гг. в звании младшего сержанта 129 стрелкового полка 93 стрелковой дивизии,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химинструктора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батареи 76. </a:t>
            </a:r>
          </a:p>
          <a:p>
            <a:pPr marL="0" indent="0" algn="just"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Приказом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подразделения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26/н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14.07.1945(129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93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за отличное несение службы и сохранение боевой химической техники за период наступательных действий полка 33 Украинского фронта и за отличное выполнение оперативных заданий по обеспечению боя в период с 20 марта по 9 мая 1945 года награжден медалью «За боевые заслуги». </a:t>
            </a:r>
          </a:p>
          <a:p>
            <a:pPr marL="0" indent="0" algn="ctr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горжусь своим дедом!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Педагог-психолог колледжа М.А. Туаева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72" y="5031316"/>
            <a:ext cx="853514" cy="1207113"/>
          </a:xfrm>
          <a:prstGeom prst="rect">
            <a:avLst/>
          </a:prstGeom>
        </p:spPr>
      </p:pic>
      <p:pic>
        <p:nvPicPr>
          <p:cNvPr id="1026" name="Picture 2" descr="C:\Users\Приемная комиссия\Desktop\к 9 мая\фото деды\IMG_20200507_193414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7" y="329183"/>
            <a:ext cx="3306586" cy="440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88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028950" cy="386999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Приемная комиссия\Desktop\к 9 мая\фото деды\20160504_2044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84" y="338327"/>
            <a:ext cx="3025116" cy="441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72" y="5031316"/>
            <a:ext cx="853514" cy="1207113"/>
          </a:xfrm>
          <a:prstGeom prst="rect">
            <a:avLst/>
          </a:prstGeom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4032250" y="301625"/>
            <a:ext cx="4483100" cy="513664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СКОРИК АЛЕКСЕЙ СЕМЕНОВИЧ</a:t>
            </a:r>
          </a:p>
          <a:p>
            <a:pPr marL="0" indent="0" algn="just">
              <a:buNone/>
            </a:pP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Мой второй дед, средний брат семьи Скориков. Был призван Днепропетровским РВК. Прошел войну с 22.06.41 г по май 1945 г в званиях: лейтенант, капитан, гвардии майор, майор. Воевал в составе 31 отдельного батальона химической защиты первого и второго формирования, командиром 8 гвардейской отдельной роты химической защиты 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207 стрелковой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дивизии, на Донском, Сталинградском, Первом Белорусском Фронтах. Прошел путь от Белоруссии до Берлина Имел два ранения. Закончил военную службу 28.08.1946 г.</a:t>
            </a:r>
          </a:p>
          <a:p>
            <a:pPr marL="0" indent="0" algn="just">
              <a:buNone/>
            </a:pP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Имел награды за образцовое выполнение боевых заданий Командования на фронте борьбы с немецкими захватчиками и проявленные при этом доблесть и мужество: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Красной 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Звезды (13.11.44 1-й Белорусский фронт), Медаль «За отвагу» (18.06.44 1-й БФ), Медаль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 оборону Сталинграда», Медаль «За взятие Берлина», Медаль «За победу над Германией в Великой Отечественной войне 1941–1945 гг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.» (09.05.45), Орден Отечественной Войны 1 степени (06.04.85).</a:t>
            </a:r>
          </a:p>
          <a:p>
            <a:pPr marL="0" indent="0" algn="ctr">
              <a:buNone/>
            </a:pP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горжусь своим дедом! </a:t>
            </a:r>
          </a:p>
          <a:p>
            <a:pPr marL="0" indent="0" algn="r"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колледжа М.А. Туаева</a:t>
            </a:r>
          </a:p>
          <a:p>
            <a:pPr marL="0" indent="0" algn="just">
              <a:buNone/>
            </a:pP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2434590" cy="288099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994484" y="365125"/>
            <a:ext cx="4539916" cy="480043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СКОРИК НИКОЛАЙ СЕМЕНОВИЧ</a:t>
            </a:r>
          </a:p>
          <a:p>
            <a:pPr marL="0" indent="0" algn="just">
              <a:buNone/>
            </a:pP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Мой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третий 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дед,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младший 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брат семьи Скориков. Был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призван 17.07.1941 г. Ленинским РВК г. Запорожья. 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Прошел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всю войну в званиях: 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ст.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лейтенант, капитан, подполковник. 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Воевал в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составе 369 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озенад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КарФ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, командиром батареи 1383 зенитного артиллерийского полка 34 зенитной дивизии Резерва Главного Командования, 11 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гв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. А ПВО и 39А Западного Фронта и  командиром батареи 1395 зенитного артиллерийского полка Белорусского Фронта. 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Прошел путь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от Москвы 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Германии. Закончил 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военную службу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12.08.1960 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г.</a:t>
            </a:r>
            <a:endParaRPr lang="ru-RU" sz="15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Имел 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награды за образцовое выполнение боевых заданий Командования на фронте борьбы с немецкими захватчиками и проявленные при этом доблесть и мужество: 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 Ордена Красной Звезды (пр. №8 от 22.04.44 и 16.05.45), 2 ордена Отечественной войны 2 степени (пр. №120 от 19.07.44 и 13.04.45),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победу над Германией в Великой Отечественной войне 1941–1945 гг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.» (09.05.45), медаль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 боевые заслуги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(26.10.55).</a:t>
            </a:r>
          </a:p>
          <a:p>
            <a:pPr marL="0" indent="0" algn="ctr">
              <a:buNone/>
            </a:pPr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горжусь своим дедом! </a:t>
            </a:r>
          </a:p>
          <a:p>
            <a:pPr marL="0" indent="0" algn="r"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колледжа М.А. Туаева</a:t>
            </a:r>
          </a:p>
          <a:p>
            <a:pPr marL="0" indent="0" algn="just">
              <a:buNone/>
            </a:pP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72" y="5031316"/>
            <a:ext cx="853514" cy="1207113"/>
          </a:xfrm>
          <a:prstGeom prst="rect">
            <a:avLst/>
          </a:prstGeom>
        </p:spPr>
      </p:pic>
      <p:pic>
        <p:nvPicPr>
          <p:cNvPr id="3074" name="Picture 2" descr="C:\Users\Приемная комиссия\Desktop\к 9 мая\фото деды\IMG_20200507_193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43" y="365759"/>
            <a:ext cx="3070353" cy="430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32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2434590" cy="288099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644008" y="476672"/>
            <a:ext cx="3962400" cy="4504035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 </a:t>
            </a:r>
            <a:endParaRPr lang="ru-RU" dirty="0" smtClean="0"/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Захарченко Андрей Егорович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 дедушка Захарченко Андрей Егорович, родился 14.10.1911 г. Он храбро сражался и прошёл всю войну, был разведчиком, победу встретил в Берлине. В жизни помню деда всегда любящим, заботливым, добрым,  веселым и отзывчивым к людям. Вечная память и низкий поклон, всем, кто завоевал для нас мирное небо над головой.</a:t>
            </a:r>
          </a:p>
          <a:p>
            <a:pPr marL="0" indent="0" algn="ctr">
              <a:buNone/>
            </a:pPr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кадров И.А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4806878"/>
            <a:ext cx="1050297" cy="14854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3413373" cy="392592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253" y="4806877"/>
            <a:ext cx="1467672" cy="148542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43719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930240" y="365040"/>
            <a:ext cx="2887200" cy="347112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TextShape 2"/>
          <p:cNvSpPr txBox="1"/>
          <p:nvPr/>
        </p:nvSpPr>
        <p:spPr>
          <a:xfrm>
            <a:off x="4722840" y="365040"/>
            <a:ext cx="3999600" cy="482868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n-US" sz="2000" b="0" strike="noStrike" spc="-1">
                <a:solidFill>
                  <a:srgbClr val="C9211E"/>
                </a:solidFill>
                <a:latin typeface="Times New Roman"/>
              </a:rPr>
              <a:t>Калугин Иван Михайлович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r>
              <a:rPr lang="en-US" sz="1300" b="1" i="1" strike="noStrike" spc="-1">
                <a:solidFill>
                  <a:srgbClr val="000000"/>
                </a:solidFill>
                <a:latin typeface="Times New Roman"/>
              </a:rPr>
              <a:t>Мой прадед- Калугин Иван Михайлович-Участник Великой Отечественной войны 1941-1945 годов, в боях за Родину принимал участие с 1941 г до 1944 года.</a:t>
            </a: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r>
              <a:rPr lang="en-US" sz="1300" b="1" i="1" strike="noStrike" spc="-1">
                <a:solidFill>
                  <a:srgbClr val="000000"/>
                </a:solidFill>
                <a:latin typeface="Times New Roman"/>
              </a:rPr>
              <a:t>Начал боевые действия в Харьковской области, городе Краснограде в составе 2-го Украинского фронта рядовым бойцом, окончил войну также рядовым.</a:t>
            </a: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r>
              <a:rPr lang="en-US" sz="1300" b="1" i="1" strike="noStrike" spc="-1">
                <a:solidFill>
                  <a:srgbClr val="000000"/>
                </a:solidFill>
                <a:latin typeface="Times New Roman"/>
              </a:rPr>
              <a:t>В 1941 году при штурме Сапун-горы получил серьезное ранение, из-за чего пришлось ампутировать правую ногу выше колена.</a:t>
            </a: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r>
              <a:rPr lang="en-US" sz="1300" b="1" i="1" strike="noStrike" spc="-1">
                <a:solidFill>
                  <a:srgbClr val="000000"/>
                </a:solidFill>
                <a:latin typeface="Times New Roman"/>
              </a:rPr>
              <a:t>В 1947 году вернулся после лечения в военном госпитале.</a:t>
            </a: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n-US" sz="1300" b="1" i="1" strike="noStrike" spc="-1">
                <a:solidFill>
                  <a:srgbClr val="000000"/>
                </a:solidFill>
                <a:latin typeface="Times New Roman"/>
              </a:rPr>
              <a:t>Студент группы 1СВ9-1 Полищук Владимир </a:t>
            </a: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Рисунок 3"/>
          <p:cNvPicPr/>
          <p:nvPr/>
        </p:nvPicPr>
        <p:blipFill>
          <a:blip r:embed="rId2"/>
          <a:stretch/>
        </p:blipFill>
        <p:spPr>
          <a:xfrm>
            <a:off x="638640" y="5031360"/>
            <a:ext cx="853200" cy="1206720"/>
          </a:xfrm>
          <a:prstGeom prst="rect">
            <a:avLst/>
          </a:prstGeom>
          <a:ln>
            <a:noFill/>
          </a:ln>
        </p:spPr>
      </p:pic>
      <p:pic>
        <p:nvPicPr>
          <p:cNvPr id="91" name="Рисунок 90"/>
          <p:cNvPicPr/>
          <p:nvPr/>
        </p:nvPicPr>
        <p:blipFill>
          <a:blip r:embed="rId3"/>
          <a:stretch/>
        </p:blipFill>
        <p:spPr>
          <a:xfrm>
            <a:off x="936000" y="365040"/>
            <a:ext cx="2881440" cy="352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3995936" y="503897"/>
            <a:ext cx="4519144" cy="553998"/>
          </a:xfrm>
        </p:spPr>
        <p:txBody>
          <a:bodyPr/>
          <a:lstStyle/>
          <a:p>
            <a:pPr algn="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Костюк Михаил Александрович и его сыновья Владимир и Георгий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65" y="380658"/>
            <a:ext cx="3041606" cy="41291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196752"/>
            <a:ext cx="3791929" cy="5019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411" y="5108473"/>
            <a:ext cx="853514" cy="12071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83768" y="6315586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smtClean="0"/>
              <a:t>Мастер п/о Есипенко А.С.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2397826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365040"/>
            <a:ext cx="5095208" cy="559577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Малый Иван Федорович, </a:t>
            </a:r>
            <a:b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мой прадедушка по папиной линии </a:t>
            </a: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65040"/>
            <a:ext cx="2755631" cy="36457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971754"/>
            <a:ext cx="2078247" cy="303901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2362695" y="6372732"/>
            <a:ext cx="4441553" cy="215444"/>
          </a:xfrm>
        </p:spPr>
        <p:txBody>
          <a:bodyPr/>
          <a:lstStyle/>
          <a:p>
            <a:r>
              <a:rPr lang="ru-RU" sz="1400" i="1" dirty="0" smtClean="0"/>
              <a:t>Обучающийся группы 1С9-1 Малый Андрей</a:t>
            </a:r>
            <a:endParaRPr lang="ru-RU" sz="14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65" y="5108473"/>
            <a:ext cx="853514" cy="12071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958" y="4149080"/>
            <a:ext cx="1224136" cy="21765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1124" y="981763"/>
            <a:ext cx="2129616" cy="30290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6174" y="4159089"/>
            <a:ext cx="1557252" cy="21665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072" y="4149080"/>
            <a:ext cx="1472494" cy="216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25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569025"/>
            <a:ext cx="3923928" cy="27699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r"/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Дударь Василий Гаврилович  </a:t>
            </a: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4133167" y="4663787"/>
            <a:ext cx="4441553" cy="215444"/>
          </a:xfrm>
        </p:spPr>
        <p:txBody>
          <a:bodyPr/>
          <a:lstStyle/>
          <a:p>
            <a:endParaRPr lang="ru-RU" sz="14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52" y="5165619"/>
            <a:ext cx="853514" cy="12071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56" y="395871"/>
            <a:ext cx="3276049" cy="437563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4869160"/>
            <a:ext cx="1127679" cy="1503572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4067944" y="1327228"/>
            <a:ext cx="4572000" cy="4124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r"/>
            <a:r>
              <a:rPr lang="ru-RU" dirty="0"/>
              <a:t>Дударь Василий Гаврилович 1908 г</a:t>
            </a:r>
            <a:r>
              <a:rPr lang="ru-RU" dirty="0" smtClean="0"/>
              <a:t>. р. гвардии рядовой  красноармеец.</a:t>
            </a:r>
          </a:p>
          <a:p>
            <a:pPr algn="just"/>
            <a:r>
              <a:rPr lang="ru-RU" dirty="0" smtClean="0"/>
              <a:t>Служил </a:t>
            </a:r>
            <a:r>
              <a:rPr lang="ru-RU" dirty="0"/>
              <a:t>-  45  </a:t>
            </a:r>
            <a:r>
              <a:rPr lang="ru-RU" dirty="0" smtClean="0"/>
              <a:t>Красногвардейский </a:t>
            </a:r>
            <a:r>
              <a:rPr lang="ru-RU" dirty="0"/>
              <a:t>стрелковые полк 17 гвардейской стрелковой </a:t>
            </a:r>
            <a:r>
              <a:rPr lang="ru-RU" dirty="0" err="1" smtClean="0"/>
              <a:t>девизии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6.08.1945 </a:t>
            </a:r>
            <a:r>
              <a:rPr lang="ru-RU" dirty="0"/>
              <a:t>г был представлен к награде </a:t>
            </a:r>
            <a:r>
              <a:rPr lang="ru-RU" dirty="0" smtClean="0"/>
              <a:t>медаль «За отвагу» за то, </a:t>
            </a:r>
            <a:r>
              <a:rPr lang="ru-RU" dirty="0"/>
              <a:t>что он в бою 16.06.45 г на </a:t>
            </a:r>
            <a:r>
              <a:rPr lang="ru-RU" dirty="0" smtClean="0"/>
              <a:t>территории </a:t>
            </a:r>
            <a:r>
              <a:rPr lang="ru-RU" dirty="0" err="1"/>
              <a:t>Манжурии</a:t>
            </a:r>
            <a:r>
              <a:rPr lang="ru-RU" dirty="0"/>
              <a:t> стремительным  броском ворвался в населённый пункт и обеспечил телефонную связь  между </a:t>
            </a:r>
            <a:r>
              <a:rPr lang="ru-RU" dirty="0" smtClean="0"/>
              <a:t>командирами </a:t>
            </a:r>
            <a:r>
              <a:rPr lang="ru-RU" dirty="0"/>
              <a:t>батальона с ротами</a:t>
            </a:r>
            <a:r>
              <a:rPr lang="ru-RU" dirty="0" smtClean="0"/>
              <a:t>.</a:t>
            </a:r>
            <a:r>
              <a:rPr lang="ru-RU" i="1" dirty="0" smtClean="0"/>
              <a:t> </a:t>
            </a:r>
          </a:p>
          <a:p>
            <a:pPr algn="just"/>
            <a:endParaRPr lang="ru-RU" sz="1400" i="1" dirty="0" smtClean="0"/>
          </a:p>
          <a:p>
            <a:pPr algn="r"/>
            <a:r>
              <a:rPr lang="ru-RU" sz="1400" i="1" dirty="0" smtClean="0"/>
              <a:t>Обучающийся </a:t>
            </a:r>
            <a:r>
              <a:rPr lang="ru-RU" sz="1400" i="1" dirty="0"/>
              <a:t>группы 1С9-1 Приходько Павел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8430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1128" y="764704"/>
            <a:ext cx="3923928" cy="307777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r"/>
            <a:r>
              <a:rPr lang="ru-RU" sz="20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Ачкинази</a:t>
            </a:r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Захар Яковлевич</a:t>
            </a:r>
            <a:endPara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52" y="5165619"/>
            <a:ext cx="853514" cy="12071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067944" y="1628800"/>
            <a:ext cx="4572000" cy="29546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r"/>
            <a:r>
              <a:rPr lang="ru-RU" dirty="0"/>
              <a:t>По окончании училища в 1919 году добровольно пошёл в Красную армию. Воевал против Врангеля. </a:t>
            </a:r>
            <a:endParaRPr lang="ru-RU" dirty="0" smtClean="0"/>
          </a:p>
          <a:p>
            <a:pPr algn="r"/>
            <a:r>
              <a:rPr lang="ru-RU" dirty="0" smtClean="0"/>
              <a:t>Член </a:t>
            </a:r>
            <a:r>
              <a:rPr lang="ru-RU" dirty="0"/>
              <a:t>КПСС с 1927 года. </a:t>
            </a:r>
            <a:endParaRPr lang="ru-RU" dirty="0" smtClean="0"/>
          </a:p>
          <a:p>
            <a:pPr algn="r"/>
            <a:r>
              <a:rPr lang="ru-RU" dirty="0" smtClean="0"/>
              <a:t>В </a:t>
            </a:r>
            <a:r>
              <a:rPr lang="ru-RU" dirty="0"/>
              <a:t>годы Великой Отечественной войны погиб в бою при высадке десанта под </a:t>
            </a:r>
            <a:r>
              <a:rPr lang="ru-RU" dirty="0" smtClean="0"/>
              <a:t>Феодосией</a:t>
            </a:r>
          </a:p>
          <a:p>
            <a:pPr algn="r"/>
            <a:endParaRPr lang="ru-RU" sz="1400" i="1" dirty="0"/>
          </a:p>
          <a:p>
            <a:pPr algn="r"/>
            <a:endParaRPr lang="ru-RU" sz="1400" i="1" dirty="0" smtClean="0"/>
          </a:p>
          <a:p>
            <a:pPr algn="r"/>
            <a:r>
              <a:rPr lang="ru-RU" sz="1400" i="1" dirty="0" smtClean="0"/>
              <a:t>Обучающийся </a:t>
            </a:r>
            <a:r>
              <a:rPr lang="ru-RU" sz="1400" i="1" dirty="0"/>
              <a:t>группы </a:t>
            </a:r>
            <a:r>
              <a:rPr lang="ru-RU" sz="1400" i="1" dirty="0" smtClean="0"/>
              <a:t>2СВ9-1 Захаров Александр</a:t>
            </a:r>
            <a:endParaRPr lang="ru-RU" sz="1400" i="1" dirty="0"/>
          </a:p>
          <a:p>
            <a:pPr algn="just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51" y="476672"/>
            <a:ext cx="2952489" cy="4402559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624187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332656"/>
            <a:ext cx="3923928" cy="553998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r"/>
            <a:r>
              <a:rPr lang="ru-RU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Вильямсон</a:t>
            </a: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Александр Александрович</a:t>
            </a: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52" y="5165619"/>
            <a:ext cx="853514" cy="12071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995936" y="949945"/>
            <a:ext cx="4788024" cy="55707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Выпускник </a:t>
            </a:r>
            <a:r>
              <a:rPr lang="ru-RU" sz="1200" dirty="0"/>
              <a:t>Керченской школы морского ученичества 1938г., в этом же году окончил Керченский аэроклуб. В мае 1940г. был призван в ряды РККА, где по комсомольской путёвке был направлен в </a:t>
            </a:r>
            <a:r>
              <a:rPr lang="ru-RU" sz="1200" dirty="0" err="1"/>
              <a:t>Качинскую</a:t>
            </a:r>
            <a:r>
              <a:rPr lang="ru-RU" sz="1200" dirty="0"/>
              <a:t> военно-авиационную школу пилотов</a:t>
            </a:r>
            <a:r>
              <a:rPr lang="ru-RU" sz="1200" dirty="0" smtClean="0"/>
              <a:t>.</a:t>
            </a:r>
            <a:endParaRPr lang="ru-RU" sz="1200" dirty="0"/>
          </a:p>
          <a:p>
            <a:pPr algn="just"/>
            <a:r>
              <a:rPr lang="ru-RU" sz="1200" dirty="0"/>
              <a:t>Окончил КВАШП 22 июня 1941г. лётчиком-истребителем, был направлен в 298й (с августа 1943г. - 104й гвардейский) ИАП. Воевал на Южном, Северо-Кавказском, 1-м, 2-м и 4-м Украинских фронтах. Сражался в небе Украины, Северного Кавказа, Польши и Германии. На борту каждого его самолёта была надпись «За Виталия», в память о друге Виталии Горохове, погибшем в сентябре 1941г</a:t>
            </a:r>
            <a:r>
              <a:rPr lang="ru-RU" sz="1200" dirty="0" smtClean="0"/>
              <a:t>.</a:t>
            </a:r>
            <a:endParaRPr lang="ru-RU" sz="1200" dirty="0"/>
          </a:p>
          <a:p>
            <a:pPr algn="just"/>
            <a:r>
              <a:rPr lang="ru-RU" sz="1200" dirty="0"/>
              <a:t>К концу войны командир эскадрильи гвардии капитан </a:t>
            </a:r>
            <a:r>
              <a:rPr lang="ru-RU" sz="1200" dirty="0" err="1"/>
              <a:t>Вильямсон</a:t>
            </a:r>
            <a:r>
              <a:rPr lang="ru-RU" sz="1200" dirty="0"/>
              <a:t> совершил 382 боевых вылета, в шестидесяти шести воздушных боях лично сбил восемнадцать и в составе группы шесть самолётов противника. Последнюю победу одержал в небе над Берлином 28 апреля 1945г</a:t>
            </a:r>
            <a:r>
              <a:rPr lang="ru-RU" sz="1200" dirty="0" smtClean="0"/>
              <a:t>.</a:t>
            </a:r>
            <a:endParaRPr lang="ru-RU" sz="1200" dirty="0"/>
          </a:p>
          <a:p>
            <a:pPr algn="just"/>
            <a:r>
              <a:rPr lang="ru-RU" sz="1200" dirty="0"/>
              <a:t>Александр </a:t>
            </a:r>
            <a:r>
              <a:rPr lang="ru-RU" sz="1200" dirty="0" err="1"/>
              <a:t>Вильямсон</a:t>
            </a:r>
            <a:r>
              <a:rPr lang="ru-RU" sz="1200" dirty="0"/>
              <a:t> был награждён различными правительственными наградами, в их числе: Медаль «Золотая Звезда», Орден Ленина, 2 Ордена Боевого Красного Знамени, Орден Александра Невского и множеством медалей</a:t>
            </a:r>
            <a:r>
              <a:rPr lang="ru-RU" sz="1200" dirty="0" smtClean="0"/>
              <a:t>.</a:t>
            </a:r>
            <a:endParaRPr lang="ru-RU" sz="1200" dirty="0"/>
          </a:p>
          <a:p>
            <a:pPr algn="just"/>
            <a:r>
              <a:rPr lang="ru-RU" sz="1200" dirty="0"/>
              <a:t>Скончался Александр Александрович </a:t>
            </a:r>
            <a:r>
              <a:rPr lang="ru-RU" sz="1200" dirty="0" err="1"/>
              <a:t>Вильямсон</a:t>
            </a:r>
            <a:r>
              <a:rPr lang="ru-RU" sz="1200" dirty="0"/>
              <a:t> 23 февраля 1986г</a:t>
            </a:r>
            <a:r>
              <a:rPr lang="ru-RU" sz="1200" dirty="0" smtClean="0"/>
              <a:t>.</a:t>
            </a:r>
            <a:endParaRPr lang="ru-RU" sz="1200" dirty="0"/>
          </a:p>
          <a:p>
            <a:pPr algn="just"/>
            <a:r>
              <a:rPr lang="ru-RU" sz="1200" dirty="0"/>
              <a:t>В городе-герое Керчи на стене перед главным входом ГБП ОУ РК "Керченский морской технический колледж" размещена памятная табличка, посвящённая </a:t>
            </a:r>
            <a:r>
              <a:rPr lang="ru-RU" sz="1200" dirty="0" err="1"/>
              <a:t>Вильямсону</a:t>
            </a:r>
            <a:r>
              <a:rPr lang="ru-RU" sz="1200" dirty="0"/>
              <a:t> Александру Александровичу.</a:t>
            </a:r>
          </a:p>
          <a:p>
            <a:pPr algn="just"/>
            <a:endParaRPr lang="ru-RU" sz="1200" i="1" dirty="0" smtClean="0"/>
          </a:p>
          <a:p>
            <a:pPr algn="r"/>
            <a:r>
              <a:rPr lang="ru-RU" sz="1400" i="1" dirty="0" smtClean="0"/>
              <a:t>Обучающийся </a:t>
            </a:r>
            <a:r>
              <a:rPr lang="ru-RU" sz="1400" i="1" dirty="0"/>
              <a:t>группы </a:t>
            </a:r>
            <a:r>
              <a:rPr lang="ru-RU" sz="1400" i="1" dirty="0" smtClean="0"/>
              <a:t>2СВ9-1 </a:t>
            </a:r>
            <a:r>
              <a:rPr lang="ru-RU" sz="1400" i="1" dirty="0" err="1" smtClean="0"/>
              <a:t>Анашин</a:t>
            </a:r>
            <a:r>
              <a:rPr lang="ru-RU" sz="1400" i="1" dirty="0" smtClean="0"/>
              <a:t> Константин</a:t>
            </a:r>
            <a:endParaRPr lang="ru-RU" sz="1400" i="1" dirty="0"/>
          </a:p>
          <a:p>
            <a:pPr algn="just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20" y="476672"/>
            <a:ext cx="3404378" cy="432048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366150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8917" y="476672"/>
            <a:ext cx="3923928" cy="861774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r"/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Киселев Владимир Игнатьевич </a:t>
            </a:r>
            <a:endParaRPr lang="ru-RU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52" y="5165619"/>
            <a:ext cx="853514" cy="12071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355976" y="1640605"/>
            <a:ext cx="4211960" cy="33239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i="1" dirty="0" smtClean="0"/>
              <a:t>Я горжусь своим прапрадедом: Киселевым Василием Игнатьевичем. Горжусь его отвагой и смелостью. Награжден Орденом Отечественной войны 2й степени.</a:t>
            </a:r>
          </a:p>
          <a:p>
            <a:pPr algn="r"/>
            <a:endParaRPr lang="ru-RU" sz="1400" i="1" dirty="0" smtClean="0"/>
          </a:p>
          <a:p>
            <a:pPr algn="r"/>
            <a:endParaRPr lang="ru-RU" sz="1400" i="1" dirty="0"/>
          </a:p>
          <a:p>
            <a:pPr algn="r"/>
            <a:endParaRPr lang="ru-RU" sz="1400" i="1" dirty="0" smtClean="0"/>
          </a:p>
          <a:p>
            <a:pPr algn="r"/>
            <a:endParaRPr lang="ru-RU" sz="1400" i="1" dirty="0"/>
          </a:p>
          <a:p>
            <a:pPr algn="r"/>
            <a:r>
              <a:rPr lang="ru-RU" sz="1400" i="1" dirty="0" smtClean="0"/>
              <a:t>Обучающийся </a:t>
            </a:r>
            <a:r>
              <a:rPr lang="ru-RU" sz="1400" i="1" dirty="0"/>
              <a:t>группы </a:t>
            </a:r>
            <a:r>
              <a:rPr lang="ru-RU" sz="1400" i="1" dirty="0" smtClean="0"/>
              <a:t>2СВ9-1 </a:t>
            </a:r>
            <a:r>
              <a:rPr lang="ru-RU" sz="1400" i="1" dirty="0" err="1" smtClean="0"/>
              <a:t>Морякин</a:t>
            </a:r>
            <a:r>
              <a:rPr lang="ru-RU" sz="1400" i="1" dirty="0" smtClean="0"/>
              <a:t> Даниил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0" y="476672"/>
            <a:ext cx="3141143" cy="439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64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106525"/>
            <a:ext cx="853514" cy="120711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99992" y="476672"/>
            <a:ext cx="4231112" cy="27699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Лукин Александр Максимович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1"/>
            <a:ext cx="3024336" cy="41305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08719"/>
            <a:ext cx="2304256" cy="41919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61" y="908720"/>
            <a:ext cx="2501843" cy="41764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07904" y="5589240"/>
            <a:ext cx="338437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Лавров Дмитрий группа 1ТСП9-1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210934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792</TotalTime>
  <Words>1366</Words>
  <Application>Microsoft Office PowerPoint</Application>
  <PresentationFormat>Экран (4:3)</PresentationFormat>
  <Paragraphs>97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DejaVu Sans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Малый Иван Федорович,  мой прадедушка по папиной линии </vt:lpstr>
      <vt:lpstr>Дударь Василий Гаврилович  </vt:lpstr>
      <vt:lpstr>Ачкинази Захар Яковлевич</vt:lpstr>
      <vt:lpstr>Вильямсон Александр Александрович</vt:lpstr>
      <vt:lpstr>Киселев Владимир Игнатьевич </vt:lpstr>
      <vt:lpstr>Лукин Александр Максимович</vt:lpstr>
      <vt:lpstr>Бочарников Федор Иванович</vt:lpstr>
      <vt:lpstr>Захаров Александр Андреевич</vt:lpstr>
      <vt:lpstr>Осипов Василий Иванович</vt:lpstr>
      <vt:lpstr>Панфилов Евгений Максимович</vt:lpstr>
      <vt:lpstr>Фото героя (если есть)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pptforschool.ru</dc:creator>
  <cp:lastModifiedBy>Чистякова Е.А</cp:lastModifiedBy>
  <cp:revision>55</cp:revision>
  <dcterms:created xsi:type="dcterms:W3CDTF">2018-04-28T16:26:06Z</dcterms:created>
  <dcterms:modified xsi:type="dcterms:W3CDTF">2022-05-06T18:43:34Z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</vt:i4>
  </property>
</Properties>
</file>