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80" r:id="rId4"/>
    <p:sldId id="281" r:id="rId5"/>
    <p:sldId id="295" r:id="rId6"/>
    <p:sldId id="266" r:id="rId7"/>
    <p:sldId id="267" r:id="rId8"/>
    <p:sldId id="268" r:id="rId9"/>
    <p:sldId id="269" r:id="rId10"/>
    <p:sldId id="270" r:id="rId11"/>
    <p:sldId id="271" r:id="rId12"/>
    <p:sldId id="272" r:id="rId13"/>
    <p:sldId id="276" r:id="rId14"/>
    <p:sldId id="285" r:id="rId15"/>
    <p:sldId id="273" r:id="rId16"/>
    <p:sldId id="274" r:id="rId17"/>
    <p:sldId id="275" r:id="rId18"/>
    <p:sldId id="290" r:id="rId19"/>
    <p:sldId id="291" r:id="rId20"/>
    <p:sldId id="293" r:id="rId21"/>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a:extLst>
              <a:ext uri="{FF2B5EF4-FFF2-40B4-BE49-F238E27FC236}">
                <a16:creationId xmlns:a16="http://schemas.microsoft.com/office/drawing/2014/main" id="{09F4A810-8DBC-4F68-B16C-4802264C6BEB}"/>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B8F5AE60-49D3-4C4F-9E40-6CC1A59C2B3E}"/>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5491920F-6A20-4840-834A-431115B8CD42}"/>
              </a:ext>
            </a:extLst>
          </p:cNvPr>
          <p:cNvSpPr>
            <a:spLocks noGrp="1" noChangeArrowheads="1"/>
          </p:cNvSpPr>
          <p:nvPr>
            <p:ph type="sldNum" sz="quarter" idx="12"/>
          </p:nvPr>
        </p:nvSpPr>
        <p:spPr>
          <a:ln/>
        </p:spPr>
        <p:txBody>
          <a:bodyPr/>
          <a:lstStyle>
            <a:lvl1pPr>
              <a:defRPr/>
            </a:lvl1pPr>
          </a:lstStyle>
          <a:p>
            <a:pPr>
              <a:defRPr/>
            </a:pPr>
            <a:fld id="{D94C4BDB-1ADD-4CB4-B015-12462970D3AB}" type="slidenum">
              <a:rPr lang="ru-RU" altLang="ru-RU"/>
              <a:pPr>
                <a:defRPr/>
              </a:pPr>
              <a:t>‹#›</a:t>
            </a:fld>
            <a:endParaRPr lang="ru-RU" altLang="ru-RU"/>
          </a:p>
        </p:txBody>
      </p:sp>
    </p:spTree>
    <p:extLst>
      <p:ext uri="{BB962C8B-B14F-4D97-AF65-F5344CB8AC3E}">
        <p14:creationId xmlns:p14="http://schemas.microsoft.com/office/powerpoint/2010/main" val="250721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DA0635B9-CE05-4739-9F02-24546D414D7E}"/>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7A8C0203-5727-4C5E-8CF2-BC6778993944}"/>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FA5724FA-CDFA-4D03-96AF-4CD8E550092F}"/>
              </a:ext>
            </a:extLst>
          </p:cNvPr>
          <p:cNvSpPr>
            <a:spLocks noGrp="1" noChangeArrowheads="1"/>
          </p:cNvSpPr>
          <p:nvPr>
            <p:ph type="sldNum" sz="quarter" idx="12"/>
          </p:nvPr>
        </p:nvSpPr>
        <p:spPr>
          <a:ln/>
        </p:spPr>
        <p:txBody>
          <a:bodyPr/>
          <a:lstStyle>
            <a:lvl1pPr>
              <a:defRPr/>
            </a:lvl1pPr>
          </a:lstStyle>
          <a:p>
            <a:pPr>
              <a:defRPr/>
            </a:pPr>
            <a:fld id="{F3B830C3-9A55-4874-B9B7-83D0A2FE5A9F}" type="slidenum">
              <a:rPr lang="ru-RU" altLang="ru-RU"/>
              <a:pPr>
                <a:defRPr/>
              </a:pPr>
              <a:t>‹#›</a:t>
            </a:fld>
            <a:endParaRPr lang="ru-RU" altLang="ru-RU"/>
          </a:p>
        </p:txBody>
      </p:sp>
    </p:spTree>
    <p:extLst>
      <p:ext uri="{BB962C8B-B14F-4D97-AF65-F5344CB8AC3E}">
        <p14:creationId xmlns:p14="http://schemas.microsoft.com/office/powerpoint/2010/main" val="198945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734AC29F-4995-46CD-BB48-538D8F2C5D2A}"/>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5214F841-0CC0-4146-9886-27934A5367AE}"/>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2342CC65-7419-4794-9A42-BA474587694F}"/>
              </a:ext>
            </a:extLst>
          </p:cNvPr>
          <p:cNvSpPr>
            <a:spLocks noGrp="1" noChangeArrowheads="1"/>
          </p:cNvSpPr>
          <p:nvPr>
            <p:ph type="sldNum" sz="quarter" idx="12"/>
          </p:nvPr>
        </p:nvSpPr>
        <p:spPr>
          <a:ln/>
        </p:spPr>
        <p:txBody>
          <a:bodyPr/>
          <a:lstStyle>
            <a:lvl1pPr>
              <a:defRPr/>
            </a:lvl1pPr>
          </a:lstStyle>
          <a:p>
            <a:pPr>
              <a:defRPr/>
            </a:pPr>
            <a:fld id="{D0552C29-B1F8-47BB-89D6-0EEFE90F4E5C}" type="slidenum">
              <a:rPr lang="ru-RU" altLang="ru-RU"/>
              <a:pPr>
                <a:defRPr/>
              </a:pPr>
              <a:t>‹#›</a:t>
            </a:fld>
            <a:endParaRPr lang="ru-RU" altLang="ru-RU"/>
          </a:p>
        </p:txBody>
      </p:sp>
    </p:spTree>
    <p:extLst>
      <p:ext uri="{BB962C8B-B14F-4D97-AF65-F5344CB8AC3E}">
        <p14:creationId xmlns:p14="http://schemas.microsoft.com/office/powerpoint/2010/main" val="3336451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62151A85-E03E-4B5A-B88E-A3E17338CE75}"/>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9072B15E-7462-4C17-841E-C0EC29F6186F}"/>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90EEC6AC-F39A-4EB5-81E1-76103F2D443E}"/>
              </a:ext>
            </a:extLst>
          </p:cNvPr>
          <p:cNvSpPr>
            <a:spLocks noGrp="1" noChangeArrowheads="1"/>
          </p:cNvSpPr>
          <p:nvPr>
            <p:ph type="sldNum" sz="quarter" idx="12"/>
          </p:nvPr>
        </p:nvSpPr>
        <p:spPr>
          <a:ln/>
        </p:spPr>
        <p:txBody>
          <a:bodyPr/>
          <a:lstStyle>
            <a:lvl1pPr>
              <a:defRPr/>
            </a:lvl1pPr>
          </a:lstStyle>
          <a:p>
            <a:pPr>
              <a:defRPr/>
            </a:pPr>
            <a:fld id="{7FB31D0E-AD10-41F5-A8AD-0A7CBC4A10B8}" type="slidenum">
              <a:rPr lang="ru-RU" altLang="ru-RU"/>
              <a:pPr>
                <a:defRPr/>
              </a:pPr>
              <a:t>‹#›</a:t>
            </a:fld>
            <a:endParaRPr lang="ru-RU" altLang="ru-RU"/>
          </a:p>
        </p:txBody>
      </p:sp>
    </p:spTree>
    <p:extLst>
      <p:ext uri="{BB962C8B-B14F-4D97-AF65-F5344CB8AC3E}">
        <p14:creationId xmlns:p14="http://schemas.microsoft.com/office/powerpoint/2010/main" val="3206174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a:extLst>
              <a:ext uri="{FF2B5EF4-FFF2-40B4-BE49-F238E27FC236}">
                <a16:creationId xmlns:a16="http://schemas.microsoft.com/office/drawing/2014/main" id="{90CDC2E5-AB24-4426-B9E1-7BB89C49EEE7}"/>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EC65B5F8-19EF-4A26-AC95-F96004581814}"/>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A475D428-15B1-4B56-ABC6-7CA49262F95D}"/>
              </a:ext>
            </a:extLst>
          </p:cNvPr>
          <p:cNvSpPr>
            <a:spLocks noGrp="1" noChangeArrowheads="1"/>
          </p:cNvSpPr>
          <p:nvPr>
            <p:ph type="sldNum" sz="quarter" idx="12"/>
          </p:nvPr>
        </p:nvSpPr>
        <p:spPr>
          <a:ln/>
        </p:spPr>
        <p:txBody>
          <a:bodyPr/>
          <a:lstStyle>
            <a:lvl1pPr>
              <a:defRPr/>
            </a:lvl1pPr>
          </a:lstStyle>
          <a:p>
            <a:pPr>
              <a:defRPr/>
            </a:pPr>
            <a:fld id="{B913EE95-9F15-44AA-87A2-41F91A3F415E}" type="slidenum">
              <a:rPr lang="ru-RU" altLang="ru-RU"/>
              <a:pPr>
                <a:defRPr/>
              </a:pPr>
              <a:t>‹#›</a:t>
            </a:fld>
            <a:endParaRPr lang="ru-RU" altLang="ru-RU"/>
          </a:p>
        </p:txBody>
      </p:sp>
    </p:spTree>
    <p:extLst>
      <p:ext uri="{BB962C8B-B14F-4D97-AF65-F5344CB8AC3E}">
        <p14:creationId xmlns:p14="http://schemas.microsoft.com/office/powerpoint/2010/main" val="692525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058807C3-55CA-44AC-A91E-52720C826E38}"/>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7CA5ED0E-E746-46F5-BB71-1CFBDB068F71}"/>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8C47D361-B254-4344-A376-3C7E20D7251C}"/>
              </a:ext>
            </a:extLst>
          </p:cNvPr>
          <p:cNvSpPr>
            <a:spLocks noGrp="1" noChangeArrowheads="1"/>
          </p:cNvSpPr>
          <p:nvPr>
            <p:ph type="sldNum" sz="quarter" idx="12"/>
          </p:nvPr>
        </p:nvSpPr>
        <p:spPr>
          <a:ln/>
        </p:spPr>
        <p:txBody>
          <a:bodyPr/>
          <a:lstStyle>
            <a:lvl1pPr>
              <a:defRPr/>
            </a:lvl1pPr>
          </a:lstStyle>
          <a:p>
            <a:pPr>
              <a:defRPr/>
            </a:pPr>
            <a:fld id="{F680D363-B992-41D0-9733-267EBF613077}" type="slidenum">
              <a:rPr lang="ru-RU" altLang="ru-RU"/>
              <a:pPr>
                <a:defRPr/>
              </a:pPr>
              <a:t>‹#›</a:t>
            </a:fld>
            <a:endParaRPr lang="ru-RU" altLang="ru-RU"/>
          </a:p>
        </p:txBody>
      </p:sp>
    </p:spTree>
    <p:extLst>
      <p:ext uri="{BB962C8B-B14F-4D97-AF65-F5344CB8AC3E}">
        <p14:creationId xmlns:p14="http://schemas.microsoft.com/office/powerpoint/2010/main" val="1827379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a16="http://schemas.microsoft.com/office/drawing/2014/main" id="{82C0A932-615D-4EF0-811A-C9AC1000F1A9}"/>
              </a:ext>
            </a:extLst>
          </p:cNvPr>
          <p:cNvSpPr>
            <a:spLocks noGrp="1" noChangeArrowheads="1"/>
          </p:cNvSpPr>
          <p:nvPr>
            <p:ph type="dt" sz="half" idx="10"/>
          </p:nvPr>
        </p:nvSpPr>
        <p:spPr>
          <a:ln/>
        </p:spPr>
        <p:txBody>
          <a:bodyPr/>
          <a:lstStyle>
            <a:lvl1pPr>
              <a:defRPr/>
            </a:lvl1pPr>
          </a:lstStyle>
          <a:p>
            <a:pPr>
              <a:defRPr/>
            </a:pPr>
            <a:endParaRPr lang="ru-RU"/>
          </a:p>
        </p:txBody>
      </p:sp>
      <p:sp>
        <p:nvSpPr>
          <p:cNvPr id="8" name="Rectangle 5">
            <a:extLst>
              <a:ext uri="{FF2B5EF4-FFF2-40B4-BE49-F238E27FC236}">
                <a16:creationId xmlns:a16="http://schemas.microsoft.com/office/drawing/2014/main" id="{F4129F44-7A9A-4795-9C56-759E28B2E96F}"/>
              </a:ext>
            </a:extLst>
          </p:cNvPr>
          <p:cNvSpPr>
            <a:spLocks noGrp="1" noChangeArrowheads="1"/>
          </p:cNvSpPr>
          <p:nvPr>
            <p:ph type="ftr" sz="quarter" idx="11"/>
          </p:nvPr>
        </p:nvSpPr>
        <p:spPr>
          <a:ln/>
        </p:spPr>
        <p:txBody>
          <a:bodyPr/>
          <a:lstStyle>
            <a:lvl1pPr>
              <a:defRPr/>
            </a:lvl1pPr>
          </a:lstStyle>
          <a:p>
            <a:pPr>
              <a:defRPr/>
            </a:pPr>
            <a:endParaRPr lang="ru-RU"/>
          </a:p>
        </p:txBody>
      </p:sp>
      <p:sp>
        <p:nvSpPr>
          <p:cNvPr id="9" name="Rectangle 6">
            <a:extLst>
              <a:ext uri="{FF2B5EF4-FFF2-40B4-BE49-F238E27FC236}">
                <a16:creationId xmlns:a16="http://schemas.microsoft.com/office/drawing/2014/main" id="{F31F6E60-C67D-4640-90B3-9759A20F59E2}"/>
              </a:ext>
            </a:extLst>
          </p:cNvPr>
          <p:cNvSpPr>
            <a:spLocks noGrp="1" noChangeArrowheads="1"/>
          </p:cNvSpPr>
          <p:nvPr>
            <p:ph type="sldNum" sz="quarter" idx="12"/>
          </p:nvPr>
        </p:nvSpPr>
        <p:spPr>
          <a:ln/>
        </p:spPr>
        <p:txBody>
          <a:bodyPr/>
          <a:lstStyle>
            <a:lvl1pPr>
              <a:defRPr/>
            </a:lvl1pPr>
          </a:lstStyle>
          <a:p>
            <a:pPr>
              <a:defRPr/>
            </a:pPr>
            <a:fld id="{F1EF6376-57BB-4FFF-9BB7-34349FEA4979}" type="slidenum">
              <a:rPr lang="ru-RU" altLang="ru-RU"/>
              <a:pPr>
                <a:defRPr/>
              </a:pPr>
              <a:t>‹#›</a:t>
            </a:fld>
            <a:endParaRPr lang="ru-RU" altLang="ru-RU"/>
          </a:p>
        </p:txBody>
      </p:sp>
    </p:spTree>
    <p:extLst>
      <p:ext uri="{BB962C8B-B14F-4D97-AF65-F5344CB8AC3E}">
        <p14:creationId xmlns:p14="http://schemas.microsoft.com/office/powerpoint/2010/main" val="3973506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a:extLst>
              <a:ext uri="{FF2B5EF4-FFF2-40B4-BE49-F238E27FC236}">
                <a16:creationId xmlns:a16="http://schemas.microsoft.com/office/drawing/2014/main" id="{2BC05A8D-3118-435B-95F8-96EF0496ED19}"/>
              </a:ext>
            </a:extLst>
          </p:cNvPr>
          <p:cNvSpPr>
            <a:spLocks noGrp="1" noChangeArrowheads="1"/>
          </p:cNvSpPr>
          <p:nvPr>
            <p:ph type="dt" sz="half" idx="10"/>
          </p:nvPr>
        </p:nvSpPr>
        <p:spPr>
          <a:ln/>
        </p:spPr>
        <p:txBody>
          <a:bodyPr/>
          <a:lstStyle>
            <a:lvl1pPr>
              <a:defRPr/>
            </a:lvl1pPr>
          </a:lstStyle>
          <a:p>
            <a:pPr>
              <a:defRPr/>
            </a:pPr>
            <a:endParaRPr lang="ru-RU"/>
          </a:p>
        </p:txBody>
      </p:sp>
      <p:sp>
        <p:nvSpPr>
          <p:cNvPr id="4" name="Rectangle 5">
            <a:extLst>
              <a:ext uri="{FF2B5EF4-FFF2-40B4-BE49-F238E27FC236}">
                <a16:creationId xmlns:a16="http://schemas.microsoft.com/office/drawing/2014/main" id="{442DF44D-77B0-4995-B14D-E8D50F6737B0}"/>
              </a:ext>
            </a:extLst>
          </p:cNvPr>
          <p:cNvSpPr>
            <a:spLocks noGrp="1" noChangeArrowheads="1"/>
          </p:cNvSpPr>
          <p:nvPr>
            <p:ph type="ftr" sz="quarter" idx="11"/>
          </p:nvPr>
        </p:nvSpPr>
        <p:spPr>
          <a:ln/>
        </p:spPr>
        <p:txBody>
          <a:bodyPr/>
          <a:lstStyle>
            <a:lvl1pPr>
              <a:defRPr/>
            </a:lvl1pPr>
          </a:lstStyle>
          <a:p>
            <a:pPr>
              <a:defRPr/>
            </a:pPr>
            <a:endParaRPr lang="ru-RU"/>
          </a:p>
        </p:txBody>
      </p:sp>
      <p:sp>
        <p:nvSpPr>
          <p:cNvPr id="5" name="Rectangle 6">
            <a:extLst>
              <a:ext uri="{FF2B5EF4-FFF2-40B4-BE49-F238E27FC236}">
                <a16:creationId xmlns:a16="http://schemas.microsoft.com/office/drawing/2014/main" id="{75710721-6AE6-4B7C-8D51-30AE40755EF8}"/>
              </a:ext>
            </a:extLst>
          </p:cNvPr>
          <p:cNvSpPr>
            <a:spLocks noGrp="1" noChangeArrowheads="1"/>
          </p:cNvSpPr>
          <p:nvPr>
            <p:ph type="sldNum" sz="quarter" idx="12"/>
          </p:nvPr>
        </p:nvSpPr>
        <p:spPr>
          <a:ln/>
        </p:spPr>
        <p:txBody>
          <a:bodyPr/>
          <a:lstStyle>
            <a:lvl1pPr>
              <a:defRPr/>
            </a:lvl1pPr>
          </a:lstStyle>
          <a:p>
            <a:pPr>
              <a:defRPr/>
            </a:pPr>
            <a:fld id="{BAF6E58C-6994-4735-A5DE-474DF8B51E13}" type="slidenum">
              <a:rPr lang="ru-RU" altLang="ru-RU"/>
              <a:pPr>
                <a:defRPr/>
              </a:pPr>
              <a:t>‹#›</a:t>
            </a:fld>
            <a:endParaRPr lang="ru-RU" altLang="ru-RU"/>
          </a:p>
        </p:txBody>
      </p:sp>
    </p:spTree>
    <p:extLst>
      <p:ext uri="{BB962C8B-B14F-4D97-AF65-F5344CB8AC3E}">
        <p14:creationId xmlns:p14="http://schemas.microsoft.com/office/powerpoint/2010/main" val="2927740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B4B9E2A-467C-4738-B3CA-3E2509C6B23B}"/>
              </a:ext>
            </a:extLst>
          </p:cNvPr>
          <p:cNvSpPr>
            <a:spLocks noGrp="1" noChangeArrowheads="1"/>
          </p:cNvSpPr>
          <p:nvPr>
            <p:ph type="dt" sz="half" idx="10"/>
          </p:nvPr>
        </p:nvSpPr>
        <p:spPr>
          <a:ln/>
        </p:spPr>
        <p:txBody>
          <a:bodyPr/>
          <a:lstStyle>
            <a:lvl1pPr>
              <a:defRPr/>
            </a:lvl1pPr>
          </a:lstStyle>
          <a:p>
            <a:pPr>
              <a:defRPr/>
            </a:pPr>
            <a:endParaRPr lang="ru-RU"/>
          </a:p>
        </p:txBody>
      </p:sp>
      <p:sp>
        <p:nvSpPr>
          <p:cNvPr id="3" name="Rectangle 5">
            <a:extLst>
              <a:ext uri="{FF2B5EF4-FFF2-40B4-BE49-F238E27FC236}">
                <a16:creationId xmlns:a16="http://schemas.microsoft.com/office/drawing/2014/main" id="{CE8E12B4-ABAF-4A26-9E1B-25215182757E}"/>
              </a:ext>
            </a:extLst>
          </p:cNvPr>
          <p:cNvSpPr>
            <a:spLocks noGrp="1" noChangeArrowheads="1"/>
          </p:cNvSpPr>
          <p:nvPr>
            <p:ph type="ftr" sz="quarter" idx="11"/>
          </p:nvPr>
        </p:nvSpPr>
        <p:spPr>
          <a:ln/>
        </p:spPr>
        <p:txBody>
          <a:bodyPr/>
          <a:lstStyle>
            <a:lvl1pPr>
              <a:defRPr/>
            </a:lvl1pPr>
          </a:lstStyle>
          <a:p>
            <a:pPr>
              <a:defRPr/>
            </a:pPr>
            <a:endParaRPr lang="ru-RU"/>
          </a:p>
        </p:txBody>
      </p:sp>
      <p:sp>
        <p:nvSpPr>
          <p:cNvPr id="4" name="Rectangle 6">
            <a:extLst>
              <a:ext uri="{FF2B5EF4-FFF2-40B4-BE49-F238E27FC236}">
                <a16:creationId xmlns:a16="http://schemas.microsoft.com/office/drawing/2014/main" id="{E8144F31-5849-4A57-BFDE-53D688B6080E}"/>
              </a:ext>
            </a:extLst>
          </p:cNvPr>
          <p:cNvSpPr>
            <a:spLocks noGrp="1" noChangeArrowheads="1"/>
          </p:cNvSpPr>
          <p:nvPr>
            <p:ph type="sldNum" sz="quarter" idx="12"/>
          </p:nvPr>
        </p:nvSpPr>
        <p:spPr>
          <a:ln/>
        </p:spPr>
        <p:txBody>
          <a:bodyPr/>
          <a:lstStyle>
            <a:lvl1pPr>
              <a:defRPr/>
            </a:lvl1pPr>
          </a:lstStyle>
          <a:p>
            <a:pPr>
              <a:defRPr/>
            </a:pPr>
            <a:fld id="{56A3B887-3C74-4ABB-AA58-3B022156F843}" type="slidenum">
              <a:rPr lang="ru-RU" altLang="ru-RU"/>
              <a:pPr>
                <a:defRPr/>
              </a:pPr>
              <a:t>‹#›</a:t>
            </a:fld>
            <a:endParaRPr lang="ru-RU" altLang="ru-RU"/>
          </a:p>
        </p:txBody>
      </p:sp>
    </p:spTree>
    <p:extLst>
      <p:ext uri="{BB962C8B-B14F-4D97-AF65-F5344CB8AC3E}">
        <p14:creationId xmlns:p14="http://schemas.microsoft.com/office/powerpoint/2010/main" val="1484342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099D6FA9-260A-44E6-B65D-EE7047C3BF5E}"/>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08B0491D-4BA8-41F2-910B-82B2110D7895}"/>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5BDEC0D6-DF2B-4F00-98A9-97890A50D7EB}"/>
              </a:ext>
            </a:extLst>
          </p:cNvPr>
          <p:cNvSpPr>
            <a:spLocks noGrp="1" noChangeArrowheads="1"/>
          </p:cNvSpPr>
          <p:nvPr>
            <p:ph type="sldNum" sz="quarter" idx="12"/>
          </p:nvPr>
        </p:nvSpPr>
        <p:spPr>
          <a:ln/>
        </p:spPr>
        <p:txBody>
          <a:bodyPr/>
          <a:lstStyle>
            <a:lvl1pPr>
              <a:defRPr/>
            </a:lvl1pPr>
          </a:lstStyle>
          <a:p>
            <a:pPr>
              <a:defRPr/>
            </a:pPr>
            <a:fld id="{EF18AA6A-5F56-4DDC-8FBE-9E1A9F7997F3}" type="slidenum">
              <a:rPr lang="ru-RU" altLang="ru-RU"/>
              <a:pPr>
                <a:defRPr/>
              </a:pPr>
              <a:t>‹#›</a:t>
            </a:fld>
            <a:endParaRPr lang="ru-RU" altLang="ru-RU"/>
          </a:p>
        </p:txBody>
      </p:sp>
    </p:spTree>
    <p:extLst>
      <p:ext uri="{BB962C8B-B14F-4D97-AF65-F5344CB8AC3E}">
        <p14:creationId xmlns:p14="http://schemas.microsoft.com/office/powerpoint/2010/main" val="3524596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F693BA49-98B9-409F-8394-2E9C4039B376}"/>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CB5AC08B-8DFF-41EA-8B77-8DDE043BEE78}"/>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8983B72A-BF0B-4F2B-A946-C31E78128982}"/>
              </a:ext>
            </a:extLst>
          </p:cNvPr>
          <p:cNvSpPr>
            <a:spLocks noGrp="1" noChangeArrowheads="1"/>
          </p:cNvSpPr>
          <p:nvPr>
            <p:ph type="sldNum" sz="quarter" idx="12"/>
          </p:nvPr>
        </p:nvSpPr>
        <p:spPr>
          <a:ln/>
        </p:spPr>
        <p:txBody>
          <a:bodyPr/>
          <a:lstStyle>
            <a:lvl1pPr>
              <a:defRPr/>
            </a:lvl1pPr>
          </a:lstStyle>
          <a:p>
            <a:pPr>
              <a:defRPr/>
            </a:pPr>
            <a:fld id="{AD241BA8-BDC4-4BEA-9BEE-F9599F72521B}" type="slidenum">
              <a:rPr lang="ru-RU" altLang="ru-RU"/>
              <a:pPr>
                <a:defRPr/>
              </a:pPr>
              <a:t>‹#›</a:t>
            </a:fld>
            <a:endParaRPr lang="ru-RU" altLang="ru-RU"/>
          </a:p>
        </p:txBody>
      </p:sp>
    </p:spTree>
    <p:extLst>
      <p:ext uri="{BB962C8B-B14F-4D97-AF65-F5344CB8AC3E}">
        <p14:creationId xmlns:p14="http://schemas.microsoft.com/office/powerpoint/2010/main" val="773677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BB143F5-EC55-4881-872A-8F818D10043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a:extLst>
              <a:ext uri="{FF2B5EF4-FFF2-40B4-BE49-F238E27FC236}">
                <a16:creationId xmlns:a16="http://schemas.microsoft.com/office/drawing/2014/main" id="{DBAAA24D-D8FF-4C14-8457-16CA99CA1F3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a:extLst>
              <a:ext uri="{FF2B5EF4-FFF2-40B4-BE49-F238E27FC236}">
                <a16:creationId xmlns:a16="http://schemas.microsoft.com/office/drawing/2014/main" id="{DACB0CF9-BC5E-4445-9FE6-1927AA9AA58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ru-RU"/>
          </a:p>
        </p:txBody>
      </p:sp>
      <p:sp>
        <p:nvSpPr>
          <p:cNvPr id="1029" name="Rectangle 5">
            <a:extLst>
              <a:ext uri="{FF2B5EF4-FFF2-40B4-BE49-F238E27FC236}">
                <a16:creationId xmlns:a16="http://schemas.microsoft.com/office/drawing/2014/main" id="{585FFB96-ABC4-410F-9F17-D67C4B3C3C8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ru-RU"/>
          </a:p>
        </p:txBody>
      </p:sp>
      <p:sp>
        <p:nvSpPr>
          <p:cNvPr id="1030" name="Rectangle 6">
            <a:extLst>
              <a:ext uri="{FF2B5EF4-FFF2-40B4-BE49-F238E27FC236}">
                <a16:creationId xmlns:a16="http://schemas.microsoft.com/office/drawing/2014/main" id="{C356DDA4-A54C-421E-BB19-8EF8B40499AF}"/>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EA65578-BBF6-47C7-B5B8-652D9A3CA1A2}"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9FE6DB5-90AD-4D18-B870-75BAE8A9DCC3}"/>
              </a:ext>
            </a:extLst>
          </p:cNvPr>
          <p:cNvSpPr>
            <a:spLocks noGrp="1" noChangeArrowheads="1"/>
          </p:cNvSpPr>
          <p:nvPr>
            <p:ph type="title"/>
          </p:nvPr>
        </p:nvSpPr>
        <p:spPr/>
        <p:txBody>
          <a:bodyPr/>
          <a:lstStyle/>
          <a:p>
            <a:pPr eaLnBrk="1" hangingPunct="1"/>
            <a:r>
              <a:rPr lang="ru-RU" altLang="ru-RU" sz="4000"/>
              <a:t>	</a:t>
            </a:r>
            <a:r>
              <a:rPr lang="ru-RU" altLang="ru-RU" sz="4800" b="1" i="1">
                <a:latin typeface="Abbess" pitchFamily="2" charset="0"/>
              </a:rPr>
              <a:t>УДИВИТЕЛЬНОЕ В МИРЕ КНИГ</a:t>
            </a:r>
          </a:p>
        </p:txBody>
      </p:sp>
      <p:pic>
        <p:nvPicPr>
          <p:cNvPr id="5125" name="Picture 5" descr="kniga21">
            <a:extLst>
              <a:ext uri="{FF2B5EF4-FFF2-40B4-BE49-F238E27FC236}">
                <a16:creationId xmlns:a16="http://schemas.microsoft.com/office/drawing/2014/main" id="{E5F7AB7C-9C82-45EE-83ED-BE3CA30DC2F3}"/>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50825" y="2276475"/>
            <a:ext cx="4457700" cy="3467100"/>
          </a:xfrm>
          <a:noFill/>
        </p:spPr>
      </p:pic>
      <p:pic>
        <p:nvPicPr>
          <p:cNvPr id="5126" name="Picture 6" descr="kniga23">
            <a:extLst>
              <a:ext uri="{FF2B5EF4-FFF2-40B4-BE49-F238E27FC236}">
                <a16:creationId xmlns:a16="http://schemas.microsoft.com/office/drawing/2014/main" id="{E1A29A7B-8FAF-413E-B84A-5DB718D676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2852738"/>
            <a:ext cx="4056063" cy="376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8" descr="843544_20060405085418">
            <a:extLst>
              <a:ext uri="{FF2B5EF4-FFF2-40B4-BE49-F238E27FC236}">
                <a16:creationId xmlns:a16="http://schemas.microsoft.com/office/drawing/2014/main" id="{6D82D7DF-F759-4BD1-9CE3-9174AE8197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1773238"/>
            <a:ext cx="15049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wipe(down)">
                                      <p:cBhvr>
                                        <p:cTn id="7" dur="1000"/>
                                        <p:tgtEl>
                                          <p:spTgt spid="5125"/>
                                        </p:tgtEl>
                                      </p:cBhvr>
                                    </p:animEffect>
                                  </p:childTnLst>
                                </p:cTn>
                              </p:par>
                              <p:par>
                                <p:cTn id="8" presetID="10" presetClass="exit" presetSubtype="0" fill="hold" nodeType="withEffect">
                                  <p:stCondLst>
                                    <p:cond delay="0"/>
                                  </p:stCondLst>
                                  <p:childTnLst>
                                    <p:animEffect transition="out" filter="fade">
                                      <p:cBhvr>
                                        <p:cTn id="9" dur="1000"/>
                                        <p:tgtEl>
                                          <p:spTgt spid="5125"/>
                                        </p:tgtEl>
                                      </p:cBhvr>
                                    </p:animEffect>
                                    <p:set>
                                      <p:cBhvr>
                                        <p:cTn id="10" dur="1" fill="hold">
                                          <p:stCondLst>
                                            <p:cond delay="999"/>
                                          </p:stCondLst>
                                        </p:cTn>
                                        <p:tgtEl>
                                          <p:spTgt spid="5125"/>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5126"/>
                                        </p:tgtEl>
                                        <p:attrNameLst>
                                          <p:attrName>style.visibility</p:attrName>
                                        </p:attrNameLst>
                                      </p:cBhvr>
                                      <p:to>
                                        <p:strVal val="visible"/>
                                      </p:to>
                                    </p:set>
                                    <p:animEffect transition="in" filter="wipe(down)">
                                      <p:cBhvr>
                                        <p:cTn id="15" dur="1000"/>
                                        <p:tgtEl>
                                          <p:spTgt spid="5126"/>
                                        </p:tgtEl>
                                      </p:cBhvr>
                                    </p:animEffect>
                                  </p:childTnLst>
                                </p:cTn>
                              </p:par>
                              <p:par>
                                <p:cTn id="16" presetID="10" presetClass="exit" presetSubtype="0" fill="hold" nodeType="withEffect">
                                  <p:stCondLst>
                                    <p:cond delay="0"/>
                                  </p:stCondLst>
                                  <p:childTnLst>
                                    <p:animEffect transition="out" filter="fade">
                                      <p:cBhvr>
                                        <p:cTn id="17" dur="1000"/>
                                        <p:tgtEl>
                                          <p:spTgt spid="5126"/>
                                        </p:tgtEl>
                                      </p:cBhvr>
                                    </p:animEffect>
                                    <p:set>
                                      <p:cBhvr>
                                        <p:cTn id="18" dur="1" fill="hold">
                                          <p:stCondLst>
                                            <p:cond delay="999"/>
                                          </p:stCondLst>
                                        </p:cTn>
                                        <p:tgtEl>
                                          <p:spTgt spid="51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CA86DC6E-48C6-475F-8D3B-8553C72210E1}"/>
              </a:ext>
            </a:extLst>
          </p:cNvPr>
          <p:cNvSpPr>
            <a:spLocks noGrp="1" noChangeArrowheads="1"/>
          </p:cNvSpPr>
          <p:nvPr>
            <p:ph type="body" idx="1"/>
          </p:nvPr>
        </p:nvSpPr>
        <p:spPr>
          <a:xfrm>
            <a:off x="3348038" y="404813"/>
            <a:ext cx="5795962" cy="6264275"/>
          </a:xfrm>
        </p:spPr>
        <p:txBody>
          <a:bodyPr/>
          <a:lstStyle/>
          <a:p>
            <a:pPr algn="ctr" eaLnBrk="1" hangingPunct="1">
              <a:lnSpc>
                <a:spcPct val="80000"/>
              </a:lnSpc>
              <a:buFontTx/>
              <a:buNone/>
            </a:pPr>
            <a:endParaRPr lang="ru-RU" altLang="ru-RU" sz="2000"/>
          </a:p>
          <a:p>
            <a:pPr algn="ctr" eaLnBrk="1" hangingPunct="1">
              <a:lnSpc>
                <a:spcPct val="80000"/>
              </a:lnSpc>
              <a:buFontTx/>
              <a:buNone/>
            </a:pPr>
            <a:endParaRPr lang="ru-RU" altLang="ru-RU" sz="2000"/>
          </a:p>
          <a:p>
            <a:pPr algn="ctr" eaLnBrk="1" hangingPunct="1">
              <a:lnSpc>
                <a:spcPct val="80000"/>
              </a:lnSpc>
              <a:buFontTx/>
              <a:buNone/>
            </a:pPr>
            <a:r>
              <a:rPr lang="ru-RU" altLang="ru-RU" sz="2000"/>
              <a:t>Книгу удалось сделать благодаря сфокусированному лучу ионов галлия (диаметром 7 нанометров) и электронному микроскопу: галлий был чернилами, и кремниевая подложка — бумагой. </a:t>
            </a:r>
          </a:p>
          <a:p>
            <a:pPr algn="ctr" eaLnBrk="1" hangingPunct="1">
              <a:lnSpc>
                <a:spcPct val="80000"/>
              </a:lnSpc>
              <a:buFontTx/>
              <a:buNone/>
            </a:pPr>
            <a:r>
              <a:rPr lang="ru-RU" altLang="ru-RU" sz="2000"/>
              <a:t>Таким образом, книга состоит из 30 страничек и даже имеет свой международный стандартный номер: </a:t>
            </a:r>
          </a:p>
          <a:p>
            <a:pPr algn="ctr" eaLnBrk="1" hangingPunct="1">
              <a:lnSpc>
                <a:spcPct val="80000"/>
              </a:lnSpc>
              <a:buFontTx/>
              <a:buNone/>
            </a:pPr>
            <a:r>
              <a:rPr lang="ru-RU" altLang="ru-RU" sz="2000"/>
              <a:t>ISBN-978-1-894897-17-4. </a:t>
            </a:r>
          </a:p>
          <a:p>
            <a:pPr algn="ctr" eaLnBrk="1" hangingPunct="1">
              <a:lnSpc>
                <a:spcPct val="80000"/>
              </a:lnSpc>
              <a:buFontTx/>
              <a:buNone/>
            </a:pPr>
            <a:r>
              <a:rPr lang="ru-RU" altLang="ru-RU" sz="2000"/>
              <a:t>И, конечно же, у книги наличествует содержание. </a:t>
            </a:r>
          </a:p>
          <a:p>
            <a:pPr algn="ctr" eaLnBrk="1" hangingPunct="1">
              <a:lnSpc>
                <a:spcPct val="80000"/>
              </a:lnSpc>
              <a:buFontTx/>
              <a:buNone/>
            </a:pPr>
            <a:r>
              <a:rPr lang="ru-RU" altLang="ru-RU" sz="2000"/>
              <a:t>Это детский рассказ, написанный Малькольмом Дугласом Чаплиным — сказка о подростке по имени Тэд, который отправляется в город на ежегодную ярмарку, чтобы принять участие в соревновании "выращивателей" репы, и побеждает в этом конкурсе. Название книги — "Teeny Ted from Turnip Town". </a:t>
            </a:r>
          </a:p>
        </p:txBody>
      </p:sp>
      <p:pic>
        <p:nvPicPr>
          <p:cNvPr id="11267" name="Picture 4">
            <a:extLst>
              <a:ext uri="{FF2B5EF4-FFF2-40B4-BE49-F238E27FC236}">
                <a16:creationId xmlns:a16="http://schemas.microsoft.com/office/drawing/2014/main" id="{FEF30200-363E-4736-AC90-BB792C709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268413"/>
            <a:ext cx="3059113" cy="305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35856FE7-4FF2-4DF9-8F92-84A3019A15FA}"/>
              </a:ext>
            </a:extLst>
          </p:cNvPr>
          <p:cNvSpPr>
            <a:spLocks noGrp="1" noChangeArrowheads="1"/>
          </p:cNvSpPr>
          <p:nvPr>
            <p:ph type="body" idx="1"/>
          </p:nvPr>
        </p:nvSpPr>
        <p:spPr>
          <a:xfrm>
            <a:off x="179388" y="1600200"/>
            <a:ext cx="8507412" cy="4525963"/>
          </a:xfrm>
        </p:spPr>
        <p:txBody>
          <a:bodyPr/>
          <a:lstStyle/>
          <a:p>
            <a:pPr algn="ctr" eaLnBrk="1" hangingPunct="1">
              <a:buFontTx/>
              <a:buNone/>
            </a:pPr>
            <a:r>
              <a:rPr lang="ru-RU" altLang="ru-RU" sz="2800"/>
              <a:t>Пока книжка существует в единственном экземпляре, но при наличии спроса возможен тираж 100 копий. </a:t>
            </a:r>
          </a:p>
          <a:p>
            <a:pPr algn="ctr" eaLnBrk="1" hangingPunct="1">
              <a:buFontTx/>
              <a:buNone/>
            </a:pPr>
            <a:r>
              <a:rPr lang="ru-RU" altLang="ru-RU" sz="2800"/>
              <a:t>По данным газеты Vancouver Sun, стоимость одной книги — 20 тысяч долларов. В эту сумму не входит электронный микроскоп, без которого чтение невозможно (для невооружённого глаза буквы должны быть увеличены в 8 тысяч раз). </a:t>
            </a:r>
          </a:p>
        </p:txBody>
      </p:sp>
      <p:pic>
        <p:nvPicPr>
          <p:cNvPr id="12291" name="Picture 4">
            <a:extLst>
              <a:ext uri="{FF2B5EF4-FFF2-40B4-BE49-F238E27FC236}">
                <a16:creationId xmlns:a16="http://schemas.microsoft.com/office/drawing/2014/main" id="{BA1B1123-01DB-48FF-96C1-9B4C85AD3E37}"/>
              </a:ext>
            </a:extLst>
          </p:cNvPr>
          <p:cNvPicPr>
            <a:picLocks noChangeAspect="1" noChangeArrowheads="1"/>
          </p:cNvPicPr>
          <p:nvPr>
            <p:ph type="title"/>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276600" y="412750"/>
            <a:ext cx="1895475" cy="1368425"/>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063D4960-B02F-4364-B597-052E18A03F84}"/>
              </a:ext>
            </a:extLst>
          </p:cNvPr>
          <p:cNvSpPr>
            <a:spLocks noGrp="1" noChangeArrowheads="1"/>
          </p:cNvSpPr>
          <p:nvPr>
            <p:ph type="title"/>
          </p:nvPr>
        </p:nvSpPr>
        <p:spPr>
          <a:xfrm>
            <a:off x="457200" y="274638"/>
            <a:ext cx="8229600" cy="201612"/>
          </a:xfrm>
        </p:spPr>
        <p:txBody>
          <a:bodyPr/>
          <a:lstStyle/>
          <a:p>
            <a:pPr eaLnBrk="1" hangingPunct="1"/>
            <a:endParaRPr lang="ru-RU" altLang="ru-RU"/>
          </a:p>
        </p:txBody>
      </p:sp>
      <p:sp>
        <p:nvSpPr>
          <p:cNvPr id="13315" name="Rectangle 3">
            <a:extLst>
              <a:ext uri="{FF2B5EF4-FFF2-40B4-BE49-F238E27FC236}">
                <a16:creationId xmlns:a16="http://schemas.microsoft.com/office/drawing/2014/main" id="{501610CC-546C-4EEE-80B4-B6DBE09F990F}"/>
              </a:ext>
            </a:extLst>
          </p:cNvPr>
          <p:cNvSpPr>
            <a:spLocks noGrp="1" noChangeArrowheads="1"/>
          </p:cNvSpPr>
          <p:nvPr>
            <p:ph type="body" idx="1"/>
          </p:nvPr>
        </p:nvSpPr>
        <p:spPr>
          <a:xfrm>
            <a:off x="457200" y="692150"/>
            <a:ext cx="8229600" cy="5434013"/>
          </a:xfrm>
        </p:spPr>
        <p:txBody>
          <a:bodyPr/>
          <a:lstStyle/>
          <a:p>
            <a:pPr eaLnBrk="1" hangingPunct="1">
              <a:lnSpc>
                <a:spcPct val="90000"/>
              </a:lnSpc>
            </a:pPr>
            <a:r>
              <a:rPr lang="ru-RU" altLang="ru-RU" sz="2400"/>
              <a:t>Издательство «Глас» под руководством протоиерея Александра Салтыкова выпустило книгу «Церковнославянская азбука», изготовленную в типографии Locus Standi.</a:t>
            </a:r>
          </a:p>
          <a:p>
            <a:pPr eaLnBrk="1" hangingPunct="1">
              <a:lnSpc>
                <a:spcPct val="90000"/>
              </a:lnSpc>
            </a:pPr>
            <a:r>
              <a:rPr lang="ru-RU" altLang="ru-RU" sz="2400"/>
              <a:t>В июне 2006 года вышла в свет самая большая книга Locus Standi  «Церковнославянская азбука» форматом 290х410 мм . Издание объемом 64 полосы напечатано в двух вариантах: твердый переплет и VIP-вариант – твердый переплет с поролоном. Для книги использована мелованная бумага  класса «люкс» - «Гарда пат 13».Книга представляет собой полноцветную азбуку, проиллюстрированную в старославянском стиле.</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a:extLst>
              <a:ext uri="{FF2B5EF4-FFF2-40B4-BE49-F238E27FC236}">
                <a16:creationId xmlns:a16="http://schemas.microsoft.com/office/drawing/2014/main" id="{5471815D-9B38-4B92-BC8E-75CE5350A88D}"/>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339975" y="260350"/>
            <a:ext cx="4833938" cy="6337300"/>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7AB4DB46-5C01-4811-8256-5AB7557A9A52}"/>
              </a:ext>
            </a:extLst>
          </p:cNvPr>
          <p:cNvSpPr>
            <a:spLocks noGrp="1" noChangeArrowheads="1"/>
          </p:cNvSpPr>
          <p:nvPr>
            <p:ph type="title"/>
          </p:nvPr>
        </p:nvSpPr>
        <p:spPr>
          <a:noFill/>
        </p:spPr>
        <p:txBody>
          <a:bodyPr/>
          <a:lstStyle/>
          <a:p>
            <a:pPr eaLnBrk="1" hangingPunct="1"/>
            <a:br>
              <a:rPr lang="ru-RU" altLang="ru-RU"/>
            </a:br>
            <a:r>
              <a:rPr lang="ru-RU" altLang="ru-RU"/>
              <a:t>Электронная книга – книга будущего или наше настоящее? </a:t>
            </a:r>
          </a:p>
        </p:txBody>
      </p:sp>
      <p:pic>
        <p:nvPicPr>
          <p:cNvPr id="15363" name="Picture 5" descr="news_5801">
            <a:extLst>
              <a:ext uri="{FF2B5EF4-FFF2-40B4-BE49-F238E27FC236}">
                <a16:creationId xmlns:a16="http://schemas.microsoft.com/office/drawing/2014/main" id="{5E519614-4378-47D2-8D49-A2D43492BBE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4438" y="2492375"/>
            <a:ext cx="428625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8A659FBD-5925-433D-8F0A-757DE2C5AFB5}"/>
              </a:ext>
            </a:extLst>
          </p:cNvPr>
          <p:cNvSpPr>
            <a:spLocks noGrp="1" noChangeArrowheads="1"/>
          </p:cNvSpPr>
          <p:nvPr>
            <p:ph type="body" idx="1"/>
          </p:nvPr>
        </p:nvSpPr>
        <p:spPr>
          <a:xfrm>
            <a:off x="4140200" y="1600200"/>
            <a:ext cx="4546600" cy="4525963"/>
          </a:xfrm>
        </p:spPr>
        <p:txBody>
          <a:bodyPr/>
          <a:lstStyle/>
          <a:p>
            <a:pPr algn="ctr" eaLnBrk="1" hangingPunct="1">
              <a:lnSpc>
                <a:spcPct val="80000"/>
              </a:lnSpc>
            </a:pPr>
            <a:r>
              <a:rPr lang="ru-RU" altLang="ru-RU" sz="2800"/>
              <a:t>Вполне может быть, что и наше настоящее, ведь уже целых два концерна выпустили свои портативные электронные книги: Illiad от iRex Technologies и называется Sony Portable Reader SystemPRS-500 от Sony соответственно. </a:t>
            </a:r>
          </a:p>
        </p:txBody>
      </p:sp>
      <p:pic>
        <p:nvPicPr>
          <p:cNvPr id="16387" name="Picture 4">
            <a:extLst>
              <a:ext uri="{FF2B5EF4-FFF2-40B4-BE49-F238E27FC236}">
                <a16:creationId xmlns:a16="http://schemas.microsoft.com/office/drawing/2014/main" id="{F25A4218-9899-4D46-AD52-BC1C0C848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773238"/>
            <a:ext cx="3592513" cy="400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60BB01D6-2A58-4AC9-9238-612C3FD50572}"/>
              </a:ext>
            </a:extLst>
          </p:cNvPr>
          <p:cNvSpPr>
            <a:spLocks noGrp="1" noChangeArrowheads="1"/>
          </p:cNvSpPr>
          <p:nvPr>
            <p:ph type="body" idx="1"/>
          </p:nvPr>
        </p:nvSpPr>
        <p:spPr>
          <a:xfrm>
            <a:off x="4140200" y="981075"/>
            <a:ext cx="5003800" cy="5576888"/>
          </a:xfrm>
        </p:spPr>
        <p:txBody>
          <a:bodyPr/>
          <a:lstStyle/>
          <a:p>
            <a:pPr algn="ctr" eaLnBrk="1" hangingPunct="1">
              <a:lnSpc>
                <a:spcPct val="80000"/>
              </a:lnSpc>
              <a:buFontTx/>
              <a:buNone/>
            </a:pPr>
            <a:r>
              <a:rPr lang="ru-RU" altLang="ru-RU" sz="2000"/>
              <a:t>Illiad трудно даже назвать электронной книгой – скорее это специтализированный мини-компьютер для чтения. Он обладает такими параметрами, как 400-мегагерцевый процессор Intel XScale, 64 мегабайта оперативной памяти и 128 Мб внутренней флэш-памяти, в которой содержатся все книги. Также устройство поддерживает флеш-карты CF type 2 и MMC и оснащено USB, встроенной сетевой картой и модулем Wi-Fi. Так что книги можно читать хоть с домашнего компьютера, хотя прямо из Интернета. </a:t>
            </a:r>
          </a:p>
        </p:txBody>
      </p:sp>
      <p:pic>
        <p:nvPicPr>
          <p:cNvPr id="17411" name="Picture 4">
            <a:extLst>
              <a:ext uri="{FF2B5EF4-FFF2-40B4-BE49-F238E27FC236}">
                <a16:creationId xmlns:a16="http://schemas.microsoft.com/office/drawing/2014/main" id="{F89DDFFC-2597-4E0D-95EF-99A604580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484313"/>
            <a:ext cx="3592513"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a:extLst>
              <a:ext uri="{FF2B5EF4-FFF2-40B4-BE49-F238E27FC236}">
                <a16:creationId xmlns:a16="http://schemas.microsoft.com/office/drawing/2014/main" id="{F67C5E83-2FA2-437B-9039-D5ABB25ADF9F}"/>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3188" y="2133600"/>
            <a:ext cx="3033712" cy="3167063"/>
          </a:xfrm>
          <a:noFill/>
        </p:spPr>
      </p:pic>
      <p:sp>
        <p:nvSpPr>
          <p:cNvPr id="18435" name="Rectangle 5">
            <a:extLst>
              <a:ext uri="{FF2B5EF4-FFF2-40B4-BE49-F238E27FC236}">
                <a16:creationId xmlns:a16="http://schemas.microsoft.com/office/drawing/2014/main" id="{64646DF1-1A89-4387-9678-8B8896BC724B}"/>
              </a:ext>
            </a:extLst>
          </p:cNvPr>
          <p:cNvSpPr>
            <a:spLocks noChangeArrowheads="1"/>
          </p:cNvSpPr>
          <p:nvPr/>
        </p:nvSpPr>
        <p:spPr bwMode="auto">
          <a:xfrm>
            <a:off x="3635375" y="739775"/>
            <a:ext cx="511175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2000" b="1"/>
              <a:t>Весит устройство 390 граммов и по размеру напоминает школьную тетрадь, оно оснащено монохромным дисплеем диагональю 10,5 дюймов и разрешением 1024 x 768. Главными особенностями, приближающими Illiad к привычной нам книге, являются почти книжное разрешение экрана и возможность не прокрутки, а перелистывания страниц. Кроме того, пользователь может оставлять рукописные пометки и записи прямо на страницах. </a:t>
            </a:r>
          </a:p>
          <a:p>
            <a:pPr algn="ctr" eaLnBrk="1" hangingPunct="1">
              <a:spcBef>
                <a:spcPct val="0"/>
              </a:spcBef>
              <a:buFontTx/>
              <a:buNone/>
            </a:pPr>
            <a:r>
              <a:rPr lang="ru-RU" altLang="ru-RU" sz="2000" b="1"/>
              <a:t>Среди минусов устройства – большие габариты, делающие его намного менее транспортабельным, нежели телефон или КПК, и, конечно, цена в 650 у.е.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ADAEC341-9D2A-48D9-9661-6DF4C84F99D3}"/>
              </a:ext>
            </a:extLst>
          </p:cNvPr>
          <p:cNvSpPr>
            <a:spLocks noGrp="1" noChangeArrowheads="1"/>
          </p:cNvSpPr>
          <p:nvPr>
            <p:ph type="title"/>
          </p:nvPr>
        </p:nvSpPr>
        <p:spPr>
          <a:ln>
            <a:miter lim="800000"/>
            <a:headEnd/>
            <a:tailEnd/>
          </a:ln>
        </p:spPr>
        <p:style>
          <a:lnRef idx="0">
            <a:scrgbClr r="0" g="0" b="0"/>
          </a:lnRef>
          <a:fillRef idx="1003">
            <a:schemeClr val="lt1"/>
          </a:fillRef>
          <a:effectRef idx="0">
            <a:scrgbClr r="0" g="0" b="0"/>
          </a:effectRef>
          <a:fontRef idx="major"/>
        </p:style>
        <p:txBody>
          <a:bodyPr/>
          <a:lstStyle/>
          <a:p>
            <a:pPr eaLnBrk="1" hangingPunct="1">
              <a:defRPr/>
            </a:pPr>
            <a:r>
              <a:rPr lang="ru-RU" sz="4000" dirty="0"/>
              <a:t>Самые необычные названия книг </a:t>
            </a:r>
          </a:p>
        </p:txBody>
      </p:sp>
      <p:sp>
        <p:nvSpPr>
          <p:cNvPr id="19461" name="Rectangle 3">
            <a:extLst>
              <a:ext uri="{FF2B5EF4-FFF2-40B4-BE49-F238E27FC236}">
                <a16:creationId xmlns:a16="http://schemas.microsoft.com/office/drawing/2014/main" id="{C2EF0C9A-5920-4760-8C95-6372EC226AAD}"/>
              </a:ext>
            </a:extLst>
          </p:cNvPr>
          <p:cNvSpPr>
            <a:spLocks noGrp="1" noChangeArrowheads="1"/>
          </p:cNvSpPr>
          <p:nvPr>
            <p:ph type="body" idx="1"/>
          </p:nvPr>
        </p:nvSpPr>
        <p:spPr/>
        <p:txBody>
          <a:bodyPr/>
          <a:lstStyle/>
          <a:p>
            <a:pPr eaLnBrk="1" hangingPunct="1"/>
            <a:r>
              <a:rPr lang="ru-RU" altLang="ru-RU" sz="2800"/>
              <a:t>Оказывается, и такая награда есть, присуждаемая каждый год за самое странное, необычное название книги в не- зависимости от её содержания. Эта награда называется «Диаграмма» (Diagram Award) и вручается каждый год британским изданием «The Bookseller». Награда — бутылка шампанского. Награда вручается с 1978 года. Победитель определяется голосованием на сайте издания.</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F80BB1A0-EABD-4254-B9EE-3BDC58DAF4CC}"/>
              </a:ext>
            </a:extLst>
          </p:cNvPr>
          <p:cNvSpPr>
            <a:spLocks noGrp="1" noChangeArrowheads="1"/>
          </p:cNvSpPr>
          <p:nvPr>
            <p:ph type="body" idx="1"/>
          </p:nvPr>
        </p:nvSpPr>
        <p:spPr>
          <a:xfrm>
            <a:off x="3851275" y="1600200"/>
            <a:ext cx="4835525" cy="4525963"/>
          </a:xfrm>
        </p:spPr>
        <p:txBody>
          <a:bodyPr/>
          <a:lstStyle/>
          <a:p>
            <a:pPr algn="ctr" eaLnBrk="1" hangingPunct="1">
              <a:lnSpc>
                <a:spcPct val="90000"/>
              </a:lnSpc>
              <a:buFontTx/>
              <a:buNone/>
            </a:pPr>
            <a:r>
              <a:rPr lang="ru-RU" altLang="ru-RU" sz="2400"/>
              <a:t>В 2007 году самым странным названием года признано «Заблудившиеся тележки для покупок Восточной Северной Америки: путеводитель по идентификации в полевых условиях» Джулиана Монтагю </a:t>
            </a:r>
            <a:r>
              <a:rPr lang="en-US" altLang="ru-RU" sz="2400"/>
              <a:t>(«The Stray Shopping Carts of Eastern North America: A Guide to Field Identification» by Julian Montague), </a:t>
            </a:r>
            <a:r>
              <a:rPr lang="ru-RU" altLang="ru-RU" sz="2400"/>
              <a:t>которое</a:t>
            </a:r>
            <a:r>
              <a:rPr lang="en-US" altLang="ru-RU" sz="2400"/>
              <a:t> </a:t>
            </a:r>
            <a:r>
              <a:rPr lang="ru-RU" altLang="ru-RU" sz="2400"/>
              <a:t>получило</a:t>
            </a:r>
            <a:r>
              <a:rPr lang="en-US" altLang="ru-RU" sz="2400"/>
              <a:t> 1866 </a:t>
            </a:r>
            <a:r>
              <a:rPr lang="ru-RU" altLang="ru-RU" sz="2400"/>
              <a:t>голосов</a:t>
            </a:r>
            <a:r>
              <a:rPr lang="en-US" altLang="ru-RU" sz="2400"/>
              <a:t> </a:t>
            </a:r>
            <a:r>
              <a:rPr lang="ru-RU" altLang="ru-RU" sz="2400"/>
              <a:t>из</a:t>
            </a:r>
            <a:r>
              <a:rPr lang="en-US" altLang="ru-RU" sz="2400"/>
              <a:t> </a:t>
            </a:r>
            <a:r>
              <a:rPr lang="ru-RU" altLang="ru-RU" sz="2400"/>
              <a:t>почти</a:t>
            </a:r>
            <a:r>
              <a:rPr lang="en-US" altLang="ru-RU" sz="2400"/>
              <a:t> </a:t>
            </a:r>
            <a:r>
              <a:rPr lang="ru-RU" altLang="ru-RU" sz="2400"/>
              <a:t>более</a:t>
            </a:r>
            <a:r>
              <a:rPr lang="en-US" altLang="ru-RU" sz="2400"/>
              <a:t> 5500 </a:t>
            </a:r>
            <a:r>
              <a:rPr lang="ru-RU" altLang="ru-RU" sz="2400"/>
              <a:t>отданных</a:t>
            </a:r>
            <a:r>
              <a:rPr lang="en-US" altLang="ru-RU" sz="2400"/>
              <a:t>.</a:t>
            </a:r>
            <a:endParaRPr lang="ru-RU" altLang="ru-RU" sz="2400"/>
          </a:p>
        </p:txBody>
      </p:sp>
      <p:pic>
        <p:nvPicPr>
          <p:cNvPr id="20483" name="Picture 4">
            <a:extLst>
              <a:ext uri="{FF2B5EF4-FFF2-40B4-BE49-F238E27FC236}">
                <a16:creationId xmlns:a16="http://schemas.microsoft.com/office/drawing/2014/main" id="{60E55E91-6027-4882-9D6B-CB4FC2AC7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844675"/>
            <a:ext cx="27717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2B9F259-3508-4CAA-A3BA-B396949CE865}"/>
              </a:ext>
            </a:extLst>
          </p:cNvPr>
          <p:cNvSpPr>
            <a:spLocks noGrp="1" noChangeArrowheads="1"/>
          </p:cNvSpPr>
          <p:nvPr>
            <p:ph type="title"/>
          </p:nvPr>
        </p:nvSpPr>
        <p:spPr/>
        <p:txBody>
          <a:bodyPr/>
          <a:lstStyle/>
          <a:p>
            <a:pPr eaLnBrk="1" hangingPunct="1"/>
            <a:r>
              <a:rPr lang="ru-RU" altLang="ru-RU" sz="4000"/>
              <a:t>Самая дорогая книга</a:t>
            </a:r>
            <a:br>
              <a:rPr lang="ru-RU" altLang="ru-RU" sz="4000"/>
            </a:br>
            <a:r>
              <a:rPr lang="ru-RU" altLang="ru-RU" sz="4000"/>
              <a:t> </a:t>
            </a:r>
          </a:p>
        </p:txBody>
      </p:sp>
      <p:pic>
        <p:nvPicPr>
          <p:cNvPr id="4103" name="Picture 7" descr="kniga18">
            <a:extLst>
              <a:ext uri="{FF2B5EF4-FFF2-40B4-BE49-F238E27FC236}">
                <a16:creationId xmlns:a16="http://schemas.microsoft.com/office/drawing/2014/main" id="{FA040CC3-C333-4266-BB2F-9B2F6BA4D78E}"/>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84213" y="1700213"/>
            <a:ext cx="3022600" cy="4525962"/>
          </a:xfrm>
          <a:noFill/>
        </p:spPr>
      </p:pic>
      <p:sp>
        <p:nvSpPr>
          <p:cNvPr id="3076" name="Rectangle 8">
            <a:extLst>
              <a:ext uri="{FF2B5EF4-FFF2-40B4-BE49-F238E27FC236}">
                <a16:creationId xmlns:a16="http://schemas.microsoft.com/office/drawing/2014/main" id="{627071B2-ED2F-4A8E-BDD5-0EC6AA72E891}"/>
              </a:ext>
            </a:extLst>
          </p:cNvPr>
          <p:cNvSpPr>
            <a:spLocks noChangeArrowheads="1"/>
          </p:cNvSpPr>
          <p:nvPr/>
        </p:nvSpPr>
        <p:spPr bwMode="auto">
          <a:xfrm>
            <a:off x="4500563" y="1012825"/>
            <a:ext cx="4175125"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b="1"/>
              <a:t>А вот среди книг, имеющих цену, самая дорогая — "Библия" Иоганна Гутенберга, изданная в 1455 году. Знающим людям не нужно напоминать о том, кто таков этот Гутенберг. В 1926 году его творение было продано за 350 тысяч долларов. Такую цену никогда не платили ни за одну книгу! Так что книги тоже могут устанавливать рекорды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wipe(down)">
                                      <p:cBhvr>
                                        <p:cTn id="7" dur="10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1A16079D-2456-41C8-93FB-A770427DC7CB}"/>
              </a:ext>
            </a:extLst>
          </p:cNvPr>
          <p:cNvSpPr>
            <a:spLocks noGrp="1" noChangeArrowheads="1"/>
          </p:cNvSpPr>
          <p:nvPr>
            <p:ph type="body" idx="1"/>
          </p:nvPr>
        </p:nvSpPr>
        <p:spPr>
          <a:xfrm>
            <a:off x="1331913" y="188913"/>
            <a:ext cx="7292975" cy="2735262"/>
          </a:xfrm>
        </p:spPr>
        <p:txBody>
          <a:bodyPr/>
          <a:lstStyle/>
          <a:p>
            <a:pPr algn="ctr" eaLnBrk="1" hangingPunct="1">
              <a:buFontTx/>
              <a:buNone/>
            </a:pPr>
            <a:r>
              <a:rPr lang="ru-RU" altLang="ru-RU" sz="2800"/>
              <a:t>На втором месте «Татуированные горские женщины и коробки для ложек Дагестана» Шэрон Клотт («Tattooed Mountain Women and Spoon Boxes of Daghestan», authored by Sharon Clott) с 1365 голосами</a:t>
            </a:r>
          </a:p>
        </p:txBody>
      </p:sp>
      <p:pic>
        <p:nvPicPr>
          <p:cNvPr id="21507" name="Picture 4">
            <a:extLst>
              <a:ext uri="{FF2B5EF4-FFF2-40B4-BE49-F238E27FC236}">
                <a16:creationId xmlns:a16="http://schemas.microsoft.com/office/drawing/2014/main" id="{73898F39-B3A7-4ED7-8860-A124E3DA0B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3044825"/>
            <a:ext cx="3060700"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08BB227F-238A-41DB-AEF7-E3F37008E800}"/>
              </a:ext>
            </a:extLst>
          </p:cNvPr>
          <p:cNvSpPr>
            <a:spLocks noChangeArrowheads="1" noChangeShapeType="1"/>
          </p:cNvSpPr>
          <p:nvPr>
            <p:ph type="body" idx="1"/>
          </p:nvPr>
        </p:nvSpPr>
        <p:spPr>
          <a:xfrm>
            <a:off x="4356100" y="1600200"/>
            <a:ext cx="4330700" cy="4525963"/>
          </a:xfrm>
          <a:noFill/>
        </p:spPr>
        <p:txBody>
          <a:bodyPr/>
          <a:lstStyle/>
          <a:p>
            <a:pPr algn="ctr" eaLnBrk="1" hangingPunct="1">
              <a:lnSpc>
                <a:spcPct val="80000"/>
              </a:lnSpc>
              <a:spcBef>
                <a:spcPct val="0"/>
              </a:spcBef>
              <a:spcAft>
                <a:spcPts val="700"/>
              </a:spcAft>
              <a:buFontTx/>
              <a:buNone/>
            </a:pPr>
            <a:r>
              <a:rPr lang="ru-RU" altLang="ru-RU" sz="2400" b="1"/>
              <a:t>Самая древняя книга датирована </a:t>
            </a:r>
            <a:r>
              <a:rPr lang="en-US" altLang="ru-RU" sz="2400" b="1"/>
              <a:t>3350-</a:t>
            </a:r>
            <a:r>
              <a:rPr lang="ru-RU" altLang="ru-RU" sz="2400" b="1"/>
              <a:t>м годом до нашей эры. Это папирусный свиток, найденный в древней гробнице на территории современного Египта. Сейчас этот свиток хранится в Париже, в Национальной библиотеке Франции. Он, как вы догадываетесь, бесценен.</a:t>
            </a:r>
            <a:r>
              <a:rPr lang="ru-RU" altLang="ru-RU" sz="2400"/>
              <a:t> </a:t>
            </a:r>
          </a:p>
        </p:txBody>
      </p:sp>
      <p:pic>
        <p:nvPicPr>
          <p:cNvPr id="4099" name="Picture 5" descr="Свиток на древнееврейском языке">
            <a:extLst>
              <a:ext uri="{FF2B5EF4-FFF2-40B4-BE49-F238E27FC236}">
                <a16:creationId xmlns:a16="http://schemas.microsoft.com/office/drawing/2014/main" id="{81BDDB52-E32E-4948-9B6C-4315228710F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188" y="1989138"/>
            <a:ext cx="3743325"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4100" name="Text Box 6">
            <a:extLst>
              <a:ext uri="{FF2B5EF4-FFF2-40B4-BE49-F238E27FC236}">
                <a16:creationId xmlns:a16="http://schemas.microsoft.com/office/drawing/2014/main" id="{1AE13067-E77A-4279-BD71-835D1AE374E4}"/>
              </a:ext>
            </a:extLst>
          </p:cNvPr>
          <p:cNvSpPr>
            <a:spLocks noChangeArrowheads="1" noChangeShapeType="1"/>
          </p:cNvSpPr>
          <p:nvPr>
            <p:ph type="title"/>
          </p:nvPr>
        </p:nvSpPr>
        <p:spPr>
          <a:noFill/>
        </p:spPr>
        <p:txBody>
          <a:bodyPr/>
          <a:lstStyle/>
          <a:p>
            <a:pPr eaLnBrk="1" hangingPunct="1"/>
            <a:r>
              <a:rPr lang="ru-RU" altLang="ru-RU" b="1"/>
              <a:t>Самая древняя книга</a:t>
            </a:r>
            <a:r>
              <a:rPr lang="ru-RU" altLang="ru-RU"/>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a:extLst>
              <a:ext uri="{FF2B5EF4-FFF2-40B4-BE49-F238E27FC236}">
                <a16:creationId xmlns:a16="http://schemas.microsoft.com/office/drawing/2014/main" id="{07606165-BDC5-48F2-84B7-F095893EE526}"/>
              </a:ext>
            </a:extLst>
          </p:cNvPr>
          <p:cNvSpPr>
            <a:spLocks noChangeArrowheads="1" noChangeShapeType="1"/>
          </p:cNvSpPr>
          <p:nvPr>
            <p:ph type="body" idx="1"/>
          </p:nvPr>
        </p:nvSpPr>
        <p:spPr>
          <a:xfrm>
            <a:off x="4356100" y="1600200"/>
            <a:ext cx="4330700" cy="4525963"/>
          </a:xfrm>
          <a:noFill/>
        </p:spPr>
        <p:txBody>
          <a:bodyPr/>
          <a:lstStyle/>
          <a:p>
            <a:pPr algn="ctr" eaLnBrk="1" hangingPunct="1">
              <a:lnSpc>
                <a:spcPct val="80000"/>
              </a:lnSpc>
              <a:spcBef>
                <a:spcPct val="0"/>
              </a:spcBef>
              <a:spcAft>
                <a:spcPts val="700"/>
              </a:spcAft>
              <a:buFontTx/>
              <a:buNone/>
            </a:pPr>
            <a:r>
              <a:rPr lang="ru-RU" altLang="ru-RU" sz="2400" b="1"/>
              <a:t> Первая самая большая книга была напечатана в Лондоне в </a:t>
            </a:r>
            <a:r>
              <a:rPr lang="en-US" altLang="ru-RU" sz="2400" b="1"/>
              <a:t>1832 </a:t>
            </a:r>
            <a:r>
              <a:rPr lang="ru-RU" altLang="ru-RU" sz="2400" b="1"/>
              <a:t>году, и называлась она "Пантеон английских героев". Только представьте семь на четыре метра! И не то чтобы в Англии была тьма-тьмущая героев, просто каждая буква в этой странной книге более чем полуметрового размера. Еще один рекорд — для буквы, конечно.</a:t>
            </a:r>
          </a:p>
        </p:txBody>
      </p:sp>
      <p:pic>
        <p:nvPicPr>
          <p:cNvPr id="5123" name="Picture 5">
            <a:extLst>
              <a:ext uri="{FF2B5EF4-FFF2-40B4-BE49-F238E27FC236}">
                <a16:creationId xmlns:a16="http://schemas.microsoft.com/office/drawing/2014/main" id="{3ADD9B45-E1D3-40B8-A6D3-C75DAE0DF19B}"/>
              </a:ext>
            </a:extLst>
          </p:cNvPr>
          <p:cNvPicPr>
            <a:picLocks noChangeAspect="1" noChangeArrowheads="1"/>
          </p:cNvPicPr>
          <p:nvPr/>
        </p:nvPicPr>
        <p:blipFill>
          <a:blip r:embed="rId2">
            <a:lum bright="-30000" contrast="36000"/>
            <a:extLst>
              <a:ext uri="{28A0092B-C50C-407E-A947-70E740481C1C}">
                <a14:useLocalDpi xmlns:a14="http://schemas.microsoft.com/office/drawing/2010/main" val="0"/>
              </a:ext>
            </a:extLst>
          </a:blip>
          <a:srcRect/>
          <a:stretch>
            <a:fillRect/>
          </a:stretch>
        </p:blipFill>
        <p:spPr bwMode="auto">
          <a:xfrm>
            <a:off x="900113" y="1700213"/>
            <a:ext cx="3527425"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24" name="Text Box 6">
            <a:extLst>
              <a:ext uri="{FF2B5EF4-FFF2-40B4-BE49-F238E27FC236}">
                <a16:creationId xmlns:a16="http://schemas.microsoft.com/office/drawing/2014/main" id="{BECA4E01-53B6-4F98-ACE0-F998E52FA45B}"/>
              </a:ext>
            </a:extLst>
          </p:cNvPr>
          <p:cNvSpPr>
            <a:spLocks noChangeArrowheads="1" noChangeShapeType="1"/>
          </p:cNvSpPr>
          <p:nvPr>
            <p:ph type="title"/>
          </p:nvPr>
        </p:nvSpPr>
        <p:spPr>
          <a:noFill/>
        </p:spPr>
        <p:txBody>
          <a:bodyPr/>
          <a:lstStyle/>
          <a:p>
            <a:pPr eaLnBrk="1" hangingPunct="1"/>
            <a:r>
              <a:rPr lang="ru-RU" altLang="ru-RU"/>
              <a:t>Самая большая книга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8F9753B-A7AF-4E95-B9AF-2DCAAFFFAE5F}"/>
              </a:ext>
            </a:extLst>
          </p:cNvPr>
          <p:cNvSpPr>
            <a:spLocks noGrp="1" noChangeArrowheads="1"/>
          </p:cNvSpPr>
          <p:nvPr>
            <p:ph type="title"/>
          </p:nvPr>
        </p:nvSpPr>
        <p:spPr/>
        <p:txBody>
          <a:bodyPr/>
          <a:lstStyle/>
          <a:p>
            <a:pPr eaLnBrk="1" hangingPunct="1"/>
            <a:r>
              <a:rPr lang="ru-RU" altLang="ru-RU"/>
              <a:t>Древнейшая печатная книга</a:t>
            </a:r>
          </a:p>
        </p:txBody>
      </p:sp>
      <p:sp>
        <p:nvSpPr>
          <p:cNvPr id="6147" name="Rectangle 3">
            <a:extLst>
              <a:ext uri="{FF2B5EF4-FFF2-40B4-BE49-F238E27FC236}">
                <a16:creationId xmlns:a16="http://schemas.microsoft.com/office/drawing/2014/main" id="{DDA683DB-ECC8-4C5A-AE5D-FE839F3F7639}"/>
              </a:ext>
            </a:extLst>
          </p:cNvPr>
          <p:cNvSpPr>
            <a:spLocks noGrp="1" noChangeArrowheads="1"/>
          </p:cNvSpPr>
          <p:nvPr>
            <p:ph type="body" idx="1"/>
          </p:nvPr>
        </p:nvSpPr>
        <p:spPr>
          <a:xfrm>
            <a:off x="3779838" y="1600200"/>
            <a:ext cx="4906962" cy="4525963"/>
          </a:xfrm>
        </p:spPr>
        <p:txBody>
          <a:bodyPr/>
          <a:lstStyle/>
          <a:p>
            <a:pPr eaLnBrk="1" hangingPunct="1">
              <a:lnSpc>
                <a:spcPct val="80000"/>
              </a:lnSpc>
              <a:buFontTx/>
              <a:buNone/>
            </a:pPr>
            <a:r>
              <a:rPr lang="ru-RU" altLang="ru-RU" sz="1800"/>
              <a:t>Самая старая из существующих ныне печатных книг. Это священный буддистский текст, известный как "Алмазная Сутра", который датируется 868 годом и был найден в одной из пещер на западе Китая, а ныне является частью коллекции Британской библиотеки в Лондоне. </a:t>
            </a:r>
          </a:p>
          <a:p>
            <a:pPr eaLnBrk="1" hangingPunct="1">
              <a:lnSpc>
                <a:spcPct val="80000"/>
              </a:lnSpc>
              <a:buFontTx/>
              <a:buNone/>
            </a:pPr>
            <a:r>
              <a:rPr lang="ru-RU" altLang="ru-RU" sz="1800"/>
              <a:t>"Алмазная Сутра" представляет собой свиток бумаги серого цвета с китайскими иероглифами, обернутый вокруг деревянной основы. Если развернуть свиток, то обнаружится буддистский священный текст 868 года. Предполагается, что это древнейшая из известных напечатанных книг в мире. Она была издана за сотни лет до появления техники шрифтовой печати в Европе.</a:t>
            </a:r>
          </a:p>
        </p:txBody>
      </p:sp>
      <p:pic>
        <p:nvPicPr>
          <p:cNvPr id="6148" name="Picture 4">
            <a:extLst>
              <a:ext uri="{FF2B5EF4-FFF2-40B4-BE49-F238E27FC236}">
                <a16:creationId xmlns:a16="http://schemas.microsoft.com/office/drawing/2014/main" id="{1659B45A-F807-40AB-96E8-F695BD4649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133600"/>
            <a:ext cx="3457575"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AF48CAE-677A-4AB1-8BF3-027C9D1E0BB0}"/>
              </a:ext>
            </a:extLst>
          </p:cNvPr>
          <p:cNvSpPr>
            <a:spLocks noGrp="1" noChangeArrowheads="1"/>
          </p:cNvSpPr>
          <p:nvPr>
            <p:ph type="title"/>
          </p:nvPr>
        </p:nvSpPr>
        <p:spPr/>
        <p:txBody>
          <a:bodyPr/>
          <a:lstStyle/>
          <a:p>
            <a:pPr eaLnBrk="1" hangingPunct="1"/>
            <a:r>
              <a:rPr lang="ru-RU" altLang="ru-RU"/>
              <a:t>самая дорогая книга XX века</a:t>
            </a:r>
          </a:p>
        </p:txBody>
      </p:sp>
      <p:sp>
        <p:nvSpPr>
          <p:cNvPr id="7171" name="Rectangle 3">
            <a:extLst>
              <a:ext uri="{FF2B5EF4-FFF2-40B4-BE49-F238E27FC236}">
                <a16:creationId xmlns:a16="http://schemas.microsoft.com/office/drawing/2014/main" id="{BF36369C-EA7B-4740-A044-AA6A904A0754}"/>
              </a:ext>
            </a:extLst>
          </p:cNvPr>
          <p:cNvSpPr>
            <a:spLocks noGrp="1" noChangeArrowheads="1"/>
          </p:cNvSpPr>
          <p:nvPr>
            <p:ph type="body" idx="1"/>
          </p:nvPr>
        </p:nvSpPr>
        <p:spPr>
          <a:xfrm>
            <a:off x="3708400" y="1412875"/>
            <a:ext cx="4978400" cy="4713288"/>
          </a:xfrm>
        </p:spPr>
        <p:txBody>
          <a:bodyPr/>
          <a:lstStyle/>
          <a:p>
            <a:pPr eaLnBrk="1" hangingPunct="1">
              <a:lnSpc>
                <a:spcPct val="90000"/>
              </a:lnSpc>
            </a:pPr>
            <a:r>
              <a:rPr lang="ru-RU" altLang="ru-RU" sz="2400"/>
              <a:t>Книги из первого тиража романа "Улисс" ирландского писателя Джеймса Джойса являются самыми дорогим печатными изданиями двадцатого века. Цена на них начинается от 100 тысяч фунтов (175 тысяч долларов), сообщает газета со ссылкой на исследование букинистических магазинов и аукционов журналом "Book &amp; Magazine Collector".</a:t>
            </a:r>
          </a:p>
        </p:txBody>
      </p:sp>
      <p:pic>
        <p:nvPicPr>
          <p:cNvPr id="7172" name="Picture 4">
            <a:extLst>
              <a:ext uri="{FF2B5EF4-FFF2-40B4-BE49-F238E27FC236}">
                <a16:creationId xmlns:a16="http://schemas.microsoft.com/office/drawing/2014/main" id="{B2FE3247-7D81-4694-88F0-80D0802E59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060575"/>
            <a:ext cx="3241675"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68ABB5EE-312C-4601-9369-C1C8544DF06D}"/>
              </a:ext>
            </a:extLst>
          </p:cNvPr>
          <p:cNvSpPr>
            <a:spLocks noGrp="1" noChangeArrowheads="1"/>
          </p:cNvSpPr>
          <p:nvPr>
            <p:ph type="body" idx="1"/>
          </p:nvPr>
        </p:nvSpPr>
        <p:spPr>
          <a:xfrm>
            <a:off x="457200" y="1916113"/>
            <a:ext cx="8229600" cy="4210050"/>
          </a:xfrm>
        </p:spPr>
        <p:txBody>
          <a:bodyPr/>
          <a:lstStyle/>
          <a:p>
            <a:pPr algn="ctr" eaLnBrk="1" hangingPunct="1">
              <a:lnSpc>
                <a:spcPct val="90000"/>
              </a:lnSpc>
              <a:buFontTx/>
              <a:buNone/>
            </a:pPr>
            <a:r>
              <a:rPr lang="ru-RU" altLang="ru-RU"/>
              <a:t>Самой дорогой детской книгой века эксперты назвали первое издание "Кролика Питера" Беатрикс Поттер: ее стоимость доходит до 50 тысяч фунтов (87 500 долларов). Для сравнения: экземпляры первого тиража "Гарри Поттера и философского камня" оцениваются в 15 тысяч фунтов (больше 26 тысяч долларов). </a:t>
            </a:r>
          </a:p>
        </p:txBody>
      </p:sp>
      <p:pic>
        <p:nvPicPr>
          <p:cNvPr id="8195" name="Picture 4" descr="small_img">
            <a:extLst>
              <a:ext uri="{FF2B5EF4-FFF2-40B4-BE49-F238E27FC236}">
                <a16:creationId xmlns:a16="http://schemas.microsoft.com/office/drawing/2014/main" id="{A4DFA433-455B-493F-B409-FCD67EAD81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260350"/>
            <a:ext cx="18986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E8580D54-606B-4633-AD36-8A176C8B7B85}"/>
              </a:ext>
            </a:extLst>
          </p:cNvPr>
          <p:cNvSpPr>
            <a:spLocks noGrp="1" noChangeArrowheads="1"/>
          </p:cNvSpPr>
          <p:nvPr>
            <p:ph type="body" idx="1"/>
          </p:nvPr>
        </p:nvSpPr>
        <p:spPr>
          <a:xfrm>
            <a:off x="3563938" y="692150"/>
            <a:ext cx="5122862" cy="5905500"/>
          </a:xfrm>
        </p:spPr>
        <p:txBody>
          <a:bodyPr/>
          <a:lstStyle/>
          <a:p>
            <a:pPr algn="ctr" eaLnBrk="1" hangingPunct="1">
              <a:lnSpc>
                <a:spcPct val="90000"/>
              </a:lnSpc>
              <a:buFontTx/>
              <a:buNone/>
            </a:pPr>
            <a:r>
              <a:rPr lang="ru-RU" altLang="ru-RU" sz="2800"/>
              <a:t>Самой маленькой книжкой в мире долгое время считался  "Хамелеон" Антона Павловича Чехова. Размер миниатюры - меньше одного миллиметра— 0,9 х 0,9 мм.  На каждой из её тридцати страниц напечатано по двести пятьдесят букв. К книге прилагается микроскоп. Создал книгу микроминиатюрист из Омска Анатолий Коненко </a:t>
            </a:r>
          </a:p>
        </p:txBody>
      </p:sp>
      <p:pic>
        <p:nvPicPr>
          <p:cNvPr id="9219" name="Picture 4">
            <a:extLst>
              <a:ext uri="{FF2B5EF4-FFF2-40B4-BE49-F238E27FC236}">
                <a16:creationId xmlns:a16="http://schemas.microsoft.com/office/drawing/2014/main" id="{C47B3AD5-4A29-4EA1-AD12-6F12CAC106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657350"/>
            <a:ext cx="3600450"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F534D1D-AF8F-4FE8-B578-D94884BE5414}"/>
              </a:ext>
            </a:extLst>
          </p:cNvPr>
          <p:cNvSpPr>
            <a:spLocks noGrp="1" noChangeArrowheads="1"/>
          </p:cNvSpPr>
          <p:nvPr>
            <p:ph type="title"/>
          </p:nvPr>
        </p:nvSpPr>
        <p:spPr/>
        <p:txBody>
          <a:bodyPr/>
          <a:lstStyle/>
          <a:p>
            <a:pPr eaLnBrk="1" hangingPunct="1"/>
            <a:r>
              <a:rPr lang="ru-RU" altLang="ru-RU" sz="4000"/>
              <a:t>Канадцы создали самую маленькую книгу на Земле</a:t>
            </a:r>
          </a:p>
        </p:txBody>
      </p:sp>
      <p:sp>
        <p:nvSpPr>
          <p:cNvPr id="10243" name="Rectangle 3">
            <a:extLst>
              <a:ext uri="{FF2B5EF4-FFF2-40B4-BE49-F238E27FC236}">
                <a16:creationId xmlns:a16="http://schemas.microsoft.com/office/drawing/2014/main" id="{4A71CA2A-75C4-4A19-AA55-0C8A6CD0C589}"/>
              </a:ext>
            </a:extLst>
          </p:cNvPr>
          <p:cNvSpPr>
            <a:spLocks noGrp="1" noChangeArrowheads="1"/>
          </p:cNvSpPr>
          <p:nvPr>
            <p:ph type="body" idx="1"/>
          </p:nvPr>
        </p:nvSpPr>
        <p:spPr>
          <a:xfrm>
            <a:off x="4211638" y="1600200"/>
            <a:ext cx="4475162" cy="4525963"/>
          </a:xfrm>
        </p:spPr>
        <p:txBody>
          <a:bodyPr/>
          <a:lstStyle/>
          <a:p>
            <a:pPr algn="ctr" eaLnBrk="1" hangingPunct="1">
              <a:lnSpc>
                <a:spcPct val="90000"/>
              </a:lnSpc>
              <a:buFontTx/>
              <a:buNone/>
            </a:pPr>
            <a:r>
              <a:rPr lang="ru-RU" altLang="ru-RU" sz="2400"/>
              <a:t>Книжицу, которую изготовили канадские физики из нанотехнологической лаборатории университета Саймона Фрейзера, самой маленькой в мире официально пока никто не признал. Однако при размерах 0,07 х 0,1 мм у неё есть все шансы попасть в Книгу рекордов Гиннеса. </a:t>
            </a:r>
          </a:p>
        </p:txBody>
      </p:sp>
      <p:pic>
        <p:nvPicPr>
          <p:cNvPr id="10244" name="Picture 4">
            <a:extLst>
              <a:ext uri="{FF2B5EF4-FFF2-40B4-BE49-F238E27FC236}">
                <a16:creationId xmlns:a16="http://schemas.microsoft.com/office/drawing/2014/main" id="{F96E8D57-02F7-4D48-8ABB-B50643D201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133600"/>
            <a:ext cx="3995738"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285</TotalTime>
  <Words>1088</Words>
  <Application>Microsoft Office PowerPoint</Application>
  <PresentationFormat>Экран (4:3)</PresentationFormat>
  <Paragraphs>36</Paragraphs>
  <Slides>20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20</vt:i4>
      </vt:variant>
    </vt:vector>
  </HeadingPairs>
  <TitlesOfParts>
    <vt:vector size="24" baseType="lpstr">
      <vt:lpstr>Arial</vt:lpstr>
      <vt:lpstr>Calibri</vt:lpstr>
      <vt:lpstr>Abbess</vt:lpstr>
      <vt:lpstr>Оформление по умолчанию</vt:lpstr>
      <vt:lpstr> УДИВИТЕЛЬНОЕ В МИРЕ КНИГ</vt:lpstr>
      <vt:lpstr>Самая дорогая книга  </vt:lpstr>
      <vt:lpstr>Самая древняя книга </vt:lpstr>
      <vt:lpstr>Самая большая книга </vt:lpstr>
      <vt:lpstr>Древнейшая печатная книга</vt:lpstr>
      <vt:lpstr>самая дорогая книга XX века</vt:lpstr>
      <vt:lpstr>Презентация PowerPoint</vt:lpstr>
      <vt:lpstr>Презентация PowerPoint</vt:lpstr>
      <vt:lpstr>Канадцы создали самую маленькую книгу на Земле</vt:lpstr>
      <vt:lpstr>Презентация PowerPoint</vt:lpstr>
      <vt:lpstr>Презентация PowerPoint</vt:lpstr>
      <vt:lpstr>Презентация PowerPoint</vt:lpstr>
      <vt:lpstr>Презентация PowerPoint</vt:lpstr>
      <vt:lpstr> Электронная книга – книга будущего или наше настоящее? </vt:lpstr>
      <vt:lpstr>Презентация PowerPoint</vt:lpstr>
      <vt:lpstr>Презентация PowerPoint</vt:lpstr>
      <vt:lpstr>Презентация PowerPoint</vt:lpstr>
      <vt:lpstr>Самые необычные названия книг </vt:lpstr>
      <vt:lpstr>Презентация PowerPoint</vt:lpstr>
      <vt:lpstr>Презентация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c:creator>
  <cp:lastModifiedBy>Andrey Tsimoh</cp:lastModifiedBy>
  <cp:revision>10</cp:revision>
  <dcterms:created xsi:type="dcterms:W3CDTF">2007-06-02T17:56:58Z</dcterms:created>
  <dcterms:modified xsi:type="dcterms:W3CDTF">2021-07-22T14:56:15Z</dcterms:modified>
</cp:coreProperties>
</file>